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256" r:id="rId4"/>
    <p:sldId id="257" r:id="rId5"/>
    <p:sldId id="258" r:id="rId6"/>
    <p:sldId id="296" r:id="rId7"/>
    <p:sldId id="301" r:id="rId8"/>
    <p:sldId id="260" r:id="rId9"/>
    <p:sldId id="302" r:id="rId10"/>
    <p:sldId id="303" r:id="rId11"/>
    <p:sldId id="304" r:id="rId12"/>
    <p:sldId id="305" r:id="rId13"/>
    <p:sldId id="306" r:id="rId14"/>
    <p:sldId id="279" r:id="rId15"/>
    <p:sldId id="308" r:id="rId16"/>
    <p:sldId id="261" r:id="rId17"/>
    <p:sldId id="309" r:id="rId18"/>
    <p:sldId id="310" r:id="rId19"/>
    <p:sldId id="311" r:id="rId20"/>
    <p:sldId id="312" r:id="rId21"/>
    <p:sldId id="313" r:id="rId22"/>
    <p:sldId id="314" r:id="rId23"/>
    <p:sldId id="315" r:id="rId24"/>
    <p:sldId id="262" r:id="rId25"/>
    <p:sldId id="316" r:id="rId26"/>
    <p:sldId id="317" r:id="rId27"/>
    <p:sldId id="318" r:id="rId28"/>
    <p:sldId id="319" r:id="rId29"/>
    <p:sldId id="320" r:id="rId30"/>
    <p:sldId id="321" r:id="rId31"/>
    <p:sldId id="297" r:id="rId32"/>
    <p:sldId id="322" r:id="rId33"/>
    <p:sldId id="323" r:id="rId34"/>
    <p:sldId id="324" r:id="rId35"/>
    <p:sldId id="325" r:id="rId36"/>
    <p:sldId id="264" r:id="rId37"/>
  </p:sldIdLst>
  <p:sldSz cx="12188825" cy="6858000"/>
  <p:notesSz cx="7010400" cy="9296400"/>
  <p:embeddedFontLst>
    <p:embeddedFont>
      <p:font typeface="Calibri" panose="020F0502020204030204" pitchFamily="34" charset="0"/>
      <p:regular r:id="rId39"/>
      <p:bold r:id="rId40"/>
      <p:italic r:id="rId41"/>
      <p:boldItalic r:id="rId42"/>
    </p:embeddedFont>
    <p:embeddedFont>
      <p:font typeface="Open Sans Light" panose="020B0306030504020204" pitchFamily="34" charset="0"/>
      <p:regular r:id="rId43"/>
      <p:bold r:id="rId44"/>
      <p:italic r:id="rId45"/>
      <p:boldItalic r:id="rId46"/>
    </p:embeddedFont>
    <p:embeddedFont>
      <p:font typeface="Salesforce Sans" panose="020B0505020202020203" pitchFamily="34" charset="0"/>
      <p:regular r:id="rId47"/>
      <p:bold r:id="rId48"/>
      <p:italic r:id="rId49"/>
      <p:boldItalic r:id="rId50"/>
    </p:embeddedFont>
    <p:embeddedFont>
      <p:font typeface="Salesforce Sans Light" panose="020B0305020202020203" pitchFamily="34" charset="0"/>
      <p:regular r:id="rId51"/>
      <p: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2479" autoAdjust="0"/>
  </p:normalViewPr>
  <p:slideViewPr>
    <p:cSldViewPr snapToGrid="0">
      <p:cViewPr>
        <p:scale>
          <a:sx n="99" d="100"/>
          <a:sy n="99" d="100"/>
        </p:scale>
        <p:origin x="594" y="78"/>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third-party authenticator app when you log in, follow these onscreen instructions. </a:t>
            </a:r>
            <a:endParaRPr lang="en-US" dirty="0"/>
          </a:p>
          <a:p>
            <a:endParaRPr lang="en-US" dirty="0"/>
          </a:p>
        </p:txBody>
      </p:sp>
    </p:spTree>
    <p:extLst>
      <p:ext uri="{BB962C8B-B14F-4D97-AF65-F5344CB8AC3E}">
        <p14:creationId xmlns:p14="http://schemas.microsoft.com/office/powerpoint/2010/main" val="3271601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6: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3609901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t>Talk Track:</a:t>
            </a:r>
            <a:endParaRPr sz="1100" b="1"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US" sz="1100" b="1" dirty="0"/>
              <a:t>Behind the Scenes</a:t>
            </a:r>
            <a:endParaRPr sz="1100" b="1" dirty="0"/>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endParaRPr sz="1100" dirty="0"/>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lnSpc>
                <a:spcPct val="115000"/>
              </a:lnSpc>
              <a:spcBef>
                <a:spcPts val="0"/>
              </a:spcBef>
              <a:spcAft>
                <a:spcPts val="0"/>
              </a:spcAft>
              <a:buNone/>
            </a:pPr>
            <a:endParaRPr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a:p>
            <a:pPr marL="914400" lvl="1" indent="-298450" algn="l" rtl="0">
              <a:lnSpc>
                <a:spcPct val="115000"/>
              </a:lnSpc>
              <a:spcBef>
                <a:spcPts val="0"/>
              </a:spcBef>
              <a:spcAft>
                <a:spcPts val="0"/>
              </a:spcAft>
              <a:buSzPts val="1100"/>
              <a:buChar char="○"/>
            </a:pPr>
            <a:endParaRPr lang="en-US" sz="11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Salesforce:</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Security Key (U2F) field,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security key, follow these onscreen instructions.</a:t>
            </a:r>
          </a:p>
          <a:p>
            <a:endParaRPr lang="en-US" dirty="0"/>
          </a:p>
        </p:txBody>
      </p:sp>
    </p:spTree>
    <p:extLst>
      <p:ext uri="{BB962C8B-B14F-4D97-AF65-F5344CB8AC3E}">
        <p14:creationId xmlns:p14="http://schemas.microsoft.com/office/powerpoint/2010/main" val="3730213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027835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p:txBody>
      </p:sp>
    </p:spTree>
    <p:extLst>
      <p:ext uri="{BB962C8B-B14F-4D97-AF65-F5344CB8AC3E}">
        <p14:creationId xmlns:p14="http://schemas.microsoft.com/office/powerpoint/2010/main" val="162982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42" name="Google Shape;1242;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It's important to implement strong security measures to protect our business, our data, and our customers.</a:t>
            </a:r>
          </a:p>
          <a:p>
            <a:pPr marL="0" lvl="0" indent="0" algn="l" rtl="0">
              <a:spcBef>
                <a:spcPts val="0"/>
              </a:spcBef>
              <a:spcAft>
                <a:spcPts val="0"/>
              </a:spcAft>
              <a:buNone/>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One of the simplest, most effective ways to help prevent unauthorized account access and protect our Salesforce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MFA enhances the security of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such as an authenticator app or a physical security key. A familiar example of MFA at work is the two factors needed to withdraw money from an ATM.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Your ATM card is the “something you have” and your PIN is the “something you know”.</a:t>
            </a:r>
          </a:p>
          <a:p>
            <a:pPr marL="0" lvl="0" indent="0" algn="l" rtl="0">
              <a:spcBef>
                <a:spcPts val="0"/>
              </a:spcBef>
              <a:spcAft>
                <a:spcPts val="0"/>
              </a:spcAft>
              <a:buNone/>
            </a:pPr>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Because MFA ties user access to multiple, </a:t>
            </a:r>
            <a:r>
              <a:rPr lang="en-US" sz="1200" i="1" dirty="0"/>
              <a:t>different</a:t>
            </a:r>
            <a:r>
              <a:rPr lang="en-US" sz="1200" dirty="0"/>
              <a:t> types of authentication factors, it’s much harder for a bad actor to gain entry to a user’s Salesforce account. Even if a user’s password is stolen, the odds are very low that an attacker can guess or impersonate a factor that a user physically possesses -- which ultimately makes your Salesforce environment safer from unauthorized access.</a:t>
            </a:r>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Consider the most successful attacks:</a:t>
            </a:r>
            <a:endParaRPr sz="1200" dirty="0"/>
          </a:p>
          <a:p>
            <a:pPr marL="444500" lvl="0" indent="-292100" algn="l" rtl="0">
              <a:spcBef>
                <a:spcPts val="0"/>
              </a:spcBef>
              <a:spcAft>
                <a:spcPts val="0"/>
              </a:spcAft>
              <a:buSzPts val="1200"/>
              <a:buAutoNum type="arabicPeriod"/>
            </a:pPr>
            <a:r>
              <a:rPr lang="en-US" sz="1200" dirty="0"/>
              <a:t>Phishing was the top threat action in 2019 and was involved in 32% of confirmed breaches, and 78% of cyber-espionage incidents</a:t>
            </a:r>
            <a:endParaRPr sz="1200" dirty="0"/>
          </a:p>
          <a:p>
            <a:pPr marL="444500" lvl="0" indent="-292100" algn="l" rtl="0">
              <a:spcBef>
                <a:spcPts val="0"/>
              </a:spcBef>
              <a:spcAft>
                <a:spcPts val="0"/>
              </a:spcAft>
              <a:buSzPts val="1200"/>
              <a:buAutoNum type="arabicPeriod"/>
            </a:pPr>
            <a:r>
              <a:rPr lang="en-US" sz="1200" dirty="0"/>
              <a:t>28% of breaches involved malware infections, and 29% involved the use of stolen credentials. Both of which are frequently accomplished through phishing attacks.</a:t>
            </a:r>
            <a:endParaRPr sz="1200" dirty="0"/>
          </a:p>
          <a:p>
            <a:pPr marL="444500" lvl="0" indent="-292100" algn="l" rtl="0">
              <a:spcBef>
                <a:spcPts val="0"/>
              </a:spcBef>
              <a:spcAft>
                <a:spcPts val="0"/>
              </a:spcAft>
              <a:buSzPts val="1200"/>
              <a:buAutoNum type="arabicPeriod"/>
            </a:pPr>
            <a:r>
              <a:rPr lang="en-US" sz="1200" dirty="0"/>
              <a:t>30% of phishing messages are opened by targeted users.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Sources:</a:t>
            </a:r>
            <a:endParaRPr sz="1200" dirty="0"/>
          </a:p>
          <a:p>
            <a:pPr marL="0" lvl="0" indent="0" algn="l" rtl="0">
              <a:spcBef>
                <a:spcPts val="0"/>
              </a:spcBef>
              <a:spcAft>
                <a:spcPts val="0"/>
              </a:spcAft>
              <a:buNone/>
            </a:pPr>
            <a:r>
              <a:rPr lang="en-US" sz="12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sz="1200" u="sng" dirty="0">
              <a:solidFill>
                <a:srgbClr val="1155CC"/>
              </a:solidFill>
            </a:endParaRPr>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solidFill>
                  <a:srgbClr val="C00000"/>
                </a:solidFill>
              </a:rPr>
              <a:t>Talk Track:</a:t>
            </a:r>
            <a:endParaRPr sz="1200" dirty="0">
              <a:solidFill>
                <a:srgbClr val="C00000"/>
              </a:solidFill>
            </a:endParaRP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Salesforce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Salesforce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endParaRPr sz="1200" dirty="0">
              <a:solidFill>
                <a:srgbClr val="C00000"/>
              </a:solidFill>
            </a:endParaRPr>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2786509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7" name="Google Shape;1177;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endParaRPr sz="1200" dirty="0"/>
          </a:p>
          <a:p>
            <a:pPr marL="0" lvl="0" indent="0" algn="l" rtl="0">
              <a:spcBef>
                <a:spcPts val="0"/>
              </a:spcBef>
              <a:spcAft>
                <a:spcPts val="0"/>
              </a:spcAft>
              <a:buNone/>
            </a:pPr>
            <a:endParaRPr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endParaRPr sz="1100" b="1" dirty="0">
              <a:solidFill>
                <a:schemeClr val="dk1"/>
              </a:solidFill>
            </a:endParaRP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endParaRPr sz="1200" dirty="0">
              <a:solidFill>
                <a:srgbClr val="333333"/>
              </a:solidFill>
              <a:highlight>
                <a:srgbClr val="FFFFFF"/>
              </a:highlight>
            </a:endParaRP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endParaRPr sz="1200" dirty="0">
              <a:solidFill>
                <a:schemeClr val="dk1"/>
              </a:solidFill>
            </a:endParaRPr>
          </a:p>
          <a:p>
            <a:pPr marL="0" lvl="0" indent="0" algn="l" rtl="0">
              <a:spcBef>
                <a:spcPts val="500"/>
              </a:spcBef>
              <a:spcAft>
                <a:spcPts val="0"/>
              </a:spcAft>
              <a:buNone/>
            </a:pPr>
            <a:endParaRPr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Talk Track:</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Salesforce Authenticator, follow these onscreen instructions.</a:t>
            </a:r>
            <a:endParaRPr lang="en-US" dirty="0"/>
          </a:p>
          <a:p>
            <a:endParaRPr lang="en-US" dirty="0"/>
          </a:p>
        </p:txBody>
      </p:sp>
    </p:spTree>
    <p:extLst>
      <p:ext uri="{BB962C8B-B14F-4D97-AF65-F5344CB8AC3E}">
        <p14:creationId xmlns:p14="http://schemas.microsoft.com/office/powerpoint/2010/main" val="26996395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07944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61" Type="http://schemas.openxmlformats.org/officeDocument/2006/relationships/theme" Target="../theme/theme2.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2" r:id="rId45"/>
    <p:sldLayoutId id="2147483783" r:id="rId46"/>
    <p:sldLayoutId id="2147483784" r:id="rId47"/>
    <p:sldLayoutId id="2147483785" r:id="rId48"/>
    <p:sldLayoutId id="2147483786" r:id="rId49"/>
    <p:sldLayoutId id="2147483787" r:id="rId50"/>
    <p:sldLayoutId id="2147483788" r:id="rId51"/>
    <p:sldLayoutId id="2147483789" r:id="rId52"/>
    <p:sldLayoutId id="2147483790" r:id="rId53"/>
    <p:sldLayoutId id="2147483791" r:id="rId54"/>
    <p:sldLayoutId id="2147483792" r:id="rId55"/>
    <p:sldLayoutId id="2147483793" r:id="rId56"/>
    <p:sldLayoutId id="2147483794" r:id="rId57"/>
    <p:sldLayoutId id="2147483795" r:id="rId58"/>
    <p:sldLayoutId id="2147483796" r:id="rId59"/>
    <p:sldLayoutId id="2147483797"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98.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5.xml"/><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7" Type="http://schemas.openxmlformats.org/officeDocument/2006/relationships/image" Target="../media/image116.png"/><Relationship Id="rId2" Type="http://schemas.openxmlformats.org/officeDocument/2006/relationships/image" Target="../media/image94.png"/><Relationship Id="rId1" Type="http://schemas.openxmlformats.org/officeDocument/2006/relationships/slideLayout" Target="../slideLayouts/slideLayout26.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19.png"/><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2.xml"/><Relationship Id="rId1" Type="http://schemas.openxmlformats.org/officeDocument/2006/relationships/slideLayout" Target="../slideLayouts/slideLayout60.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image" Target="../media/image118.png"/><Relationship Id="rId2" Type="http://schemas.openxmlformats.org/officeDocument/2006/relationships/notesSlide" Target="../notesSlides/notesSlide13.xml"/><Relationship Id="rId1" Type="http://schemas.openxmlformats.org/officeDocument/2006/relationships/slideLayout" Target="../slideLayouts/slideLayout60.xml"/><Relationship Id="rId6" Type="http://schemas.openxmlformats.org/officeDocument/2006/relationships/image" Target="../media/image117.png"/><Relationship Id="rId5" Type="http://schemas.openxmlformats.org/officeDocument/2006/relationships/image" Target="../media/image127.png"/><Relationship Id="rId4" Type="http://schemas.openxmlformats.org/officeDocument/2006/relationships/image" Target="../media/image1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image" Target="../media/image121.png"/><Relationship Id="rId5" Type="http://schemas.openxmlformats.org/officeDocument/2006/relationships/image" Target="../media/image128.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30.png"/><Relationship Id="rId5" Type="http://schemas.openxmlformats.org/officeDocument/2006/relationships/image" Target="../media/image123.png"/><Relationship Id="rId4" Type="http://schemas.openxmlformats.org/officeDocument/2006/relationships/image" Target="../media/image1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6.xml"/><Relationship Id="rId1" Type="http://schemas.openxmlformats.org/officeDocument/2006/relationships/slideLayout" Target="../slideLayouts/slideLayout63.xml"/><Relationship Id="rId5" Type="http://schemas.openxmlformats.org/officeDocument/2006/relationships/image" Target="../media/image88.png"/><Relationship Id="rId4" Type="http://schemas.openxmlformats.org/officeDocument/2006/relationships/hyperlink" Target="https://webauthn.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32.png"/><Relationship Id="rId5" Type="http://schemas.openxmlformats.org/officeDocument/2006/relationships/image" Target="../media/image119.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3.pn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8.xml"/><Relationship Id="rId1" Type="http://schemas.openxmlformats.org/officeDocument/2006/relationships/slideLayout" Target="../slideLayouts/slideLayout6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6.pn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38.png"/><Relationship Id="rId4" Type="http://schemas.openxmlformats.org/officeDocument/2006/relationships/image" Target="../media/image137.png"/></Relationships>
</file>

<file path=ppt/slides/_rels/slide2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40.png"/><Relationship Id="rId4" Type="http://schemas.openxmlformats.org/officeDocument/2006/relationships/image" Target="../media/image139.png"/></Relationships>
</file>

<file path=ppt/slides/_rels/slide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9.png"/><Relationship Id="rId1" Type="http://schemas.openxmlformats.org/officeDocument/2006/relationships/slideLayout" Target="../slideLayouts/slideLayout6.xml"/><Relationship Id="rId4" Type="http://schemas.openxmlformats.org/officeDocument/2006/relationships/hyperlink" Target="https://fidoalliance.org/fido2/fido2-web-authentication-webauthn/"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44.png"/><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2.png"/><Relationship Id="rId7" Type="http://schemas.openxmlformats.org/officeDocument/2006/relationships/image" Target="../media/image88.png"/><Relationship Id="rId12" Type="http://schemas.openxmlformats.org/officeDocument/2006/relationships/image" Target="../media/image92.png"/><Relationship Id="rId2" Type="http://schemas.openxmlformats.org/officeDocument/2006/relationships/image" Target="../media/image85.png"/><Relationship Id="rId1" Type="http://schemas.openxmlformats.org/officeDocument/2006/relationships/slideLayout" Target="../slideLayouts/slideLayout96.xml"/><Relationship Id="rId6" Type="http://schemas.openxmlformats.org/officeDocument/2006/relationships/hyperlink" Target="http://sfdc.co/IntrotoAuthenticator" TargetMode="External"/><Relationship Id="rId11" Type="http://schemas.openxmlformats.org/officeDocument/2006/relationships/image" Target="../media/image91.png"/><Relationship Id="rId5" Type="http://schemas.openxmlformats.org/officeDocument/2006/relationships/image" Target="../media/image87.png"/><Relationship Id="rId10" Type="http://schemas.openxmlformats.org/officeDocument/2006/relationships/image" Target="../media/image90.png"/><Relationship Id="rId4" Type="http://schemas.openxmlformats.org/officeDocument/2006/relationships/image" Target="../media/image86.pn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xml"/><Relationship Id="rId1" Type="http://schemas.openxmlformats.org/officeDocument/2006/relationships/slideLayout" Target="../slideLayouts/slideLayout65.xml"/><Relationship Id="rId5" Type="http://schemas.openxmlformats.org/officeDocument/2006/relationships/image" Target="../media/image94.png"/><Relationship Id="rId4" Type="http://schemas.openxmlformats.org/officeDocument/2006/relationships/image" Target="../media/image82.png"/></Relationships>
</file>

<file path=ppt/slides/_rels/slide8.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7.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60.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4" y="497864"/>
            <a:ext cx="11597001" cy="5579165"/>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de-DE" sz="2400" dirty="0">
                <a:solidFill>
                  <a:srgbClr val="434343"/>
                </a:solidFill>
                <a:latin typeface="Salesforce Sans" panose="020B0505020202020203" pitchFamily="34" charset="77"/>
              </a:rPr>
              <a:t>Willkommen!</a:t>
            </a:r>
          </a:p>
          <a:p>
            <a:pPr marL="0" lvl="0" indent="0" rtl="0">
              <a:lnSpc>
                <a:spcPct val="100000"/>
              </a:lnSpc>
              <a:spcBef>
                <a:spcPts val="0"/>
              </a:spcBef>
              <a:spcAft>
                <a:spcPts val="0"/>
              </a:spcAft>
              <a:buNone/>
            </a:pPr>
            <a:endParaRPr sz="2400" dirty="0">
              <a:solidFill>
                <a:srgbClr val="434343"/>
              </a:solidFill>
              <a:latin typeface="Salesforce Sans" panose="020B0505020202020203" pitchFamily="34" charset="77"/>
            </a:endParaRPr>
          </a:p>
          <a:p>
            <a:pPr marL="0" indent="0">
              <a:lnSpc>
                <a:spcPct val="100000"/>
              </a:lnSpc>
              <a:spcBef>
                <a:spcPts val="0"/>
              </a:spcBef>
              <a:spcAft>
                <a:spcPts val="0"/>
              </a:spcAft>
              <a:buClr>
                <a:schemeClr val="dk1"/>
              </a:buClr>
              <a:buSzPct val="25000"/>
              <a:buNone/>
            </a:pPr>
            <a:r>
              <a:rPr lang="de-DE" sz="2400" dirty="0">
                <a:solidFill>
                  <a:srgbClr val="434343"/>
                </a:solidFill>
                <a:latin typeface="Salesforce Sans" panose="020B0505020202020203" pitchFamily="34" charset="77"/>
              </a:rPr>
              <a:t>Dies ist eine anpassbare Präsentation, die Sie für die </a:t>
            </a:r>
            <a:r>
              <a:rPr lang="de-DE" sz="2400" u="sng" dirty="0">
                <a:solidFill>
                  <a:srgbClr val="434343"/>
                </a:solidFill>
                <a:latin typeface="Salesforce Sans" panose="020B0505020202020203" pitchFamily="34" charset="77"/>
              </a:rPr>
              <a:t>Schulung Ihrer Benutzer zur Multi-Faktor-Authentifizierung (MFA) verwenden können</a:t>
            </a:r>
            <a:r>
              <a:rPr lang="de-DE" sz="2400" dirty="0">
                <a:solidFill>
                  <a:srgbClr val="434343"/>
                </a:solidFill>
                <a:latin typeface="Salesforce Sans" panose="020B0505020202020203" pitchFamily="34" charset="77"/>
              </a:rPr>
              <a:t>. In der Vorlage wird von einer Aktivierung von MFA direkt in Salesforce-Produkten ausgegangen. Wenn Sie hingegen die MFA-Dienste Ihres SSO-Identitätsanbieters verwenden, passen Sie diese Folien den Gegebenheiten der jeweiligen Implementierung an. Dies betrifft auch die von Ihrem Identitätsanbieter unterstützten Überprüfungsmethoden.</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de-DE" sz="2400" dirty="0">
                <a:solidFill>
                  <a:srgbClr val="434343"/>
                </a:solidFill>
                <a:latin typeface="Salesforce Sans" panose="020B0505020202020203" pitchFamily="34" charset="77"/>
              </a:rPr>
              <a:t>Sie können nach Belieben Anpassungen an Ihr Unternehmen und Ihre Anwendungsfälle vornehmen.</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de-DE" sz="2400" dirty="0">
                <a:solidFill>
                  <a:srgbClr val="434343"/>
                </a:solidFill>
                <a:latin typeface="Salesforce Sans" panose="020B0505020202020203" pitchFamily="34" charset="77"/>
              </a:rPr>
              <a:t>Hinweis: Aktivieren Sie den Bereich „Kommentare“, um Tipps und Anleitungen zum Anpassen der Foliengruppe zu erhalten.</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49017F-56E5-7549-8BC5-C97417E9A2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9. Das war's auch schon. Sie haben Salesforce Authenticator erfolgreich mit Ihrem Account verbunden.</a:t>
            </a:r>
          </a:p>
        </p:txBody>
      </p:sp>
      <p:sp>
        <p:nvSpPr>
          <p:cNvPr id="6" name="Rectangle 5">
            <a:extLst>
              <a:ext uri="{FF2B5EF4-FFF2-40B4-BE49-F238E27FC236}">
                <a16:creationId xmlns:a16="http://schemas.microsoft.com/office/drawing/2014/main" id="{9FA4FAB4-2E8A-7D46-AA66-4BDFEF73C32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10. Sie haben die Anmeldung abgeschlossen.</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E0E812D-D9EE-3449-AB33-6910822F43D4}"/>
              </a:ext>
            </a:extLst>
          </p:cNvPr>
          <p:cNvPicPr>
            <a:picLocks noChangeAspect="1"/>
          </p:cNvPicPr>
          <p:nvPr/>
        </p:nvPicPr>
        <p:blipFill>
          <a:blip r:embed="rId2"/>
          <a:stretch>
            <a:fillRect/>
          </a:stretch>
        </p:blipFill>
        <p:spPr>
          <a:xfrm>
            <a:off x="918123" y="3300984"/>
            <a:ext cx="1872265"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4121BC29-0885-684D-95C3-E87C9995C41A}"/>
              </a:ext>
            </a:extLst>
          </p:cNvPr>
          <p:cNvPicPr>
            <a:picLocks noChangeAspect="1"/>
          </p:cNvPicPr>
          <p:nvPr/>
        </p:nvPicPr>
        <p:blipFill>
          <a:blip r:embed="rId3"/>
          <a:stretch>
            <a:fillRect/>
          </a:stretch>
        </p:blipFill>
        <p:spPr>
          <a:xfrm>
            <a:off x="3436168" y="4110977"/>
            <a:ext cx="2745805" cy="1581912"/>
          </a:xfrm>
          <a:prstGeom prst="rect">
            <a:avLst/>
          </a:prstGeom>
        </p:spPr>
      </p:pic>
      <p:sp>
        <p:nvSpPr>
          <p:cNvPr id="9" name="Title 1">
            <a:extLst>
              <a:ext uri="{FF2B5EF4-FFF2-40B4-BE49-F238E27FC236}">
                <a16:creationId xmlns:a16="http://schemas.microsoft.com/office/drawing/2014/main" id="{ED5861CB-2C15-A24F-8FF0-1AA60AF34B08}"/>
              </a:ext>
            </a:extLst>
          </p:cNvPr>
          <p:cNvSpPr>
            <a:spLocks noGrp="1"/>
          </p:cNvSpPr>
          <p:nvPr>
            <p:ph type="title"/>
          </p:nvPr>
        </p:nvSpPr>
        <p:spPr>
          <a:xfrm>
            <a:off x="571412" y="611581"/>
            <a:ext cx="11450542" cy="553530"/>
          </a:xfrm>
        </p:spPr>
        <p:txBody>
          <a:bodyPr/>
          <a:lstStyle/>
          <a:p>
            <a:r>
              <a:rPr lang="de-DE" sz="2800" dirty="0"/>
              <a:t>Salesforce Authenticator: </a:t>
            </a:r>
            <a:br>
              <a:rPr lang="de-DE" sz="2800" dirty="0"/>
            </a:br>
            <a:r>
              <a:rPr lang="de-DE" sz="2800" dirty="0"/>
              <a:t>Registrieren der Anwendung </a:t>
            </a:r>
            <a:r>
              <a:rPr lang="de-DE" sz="1600" i="1" dirty="0"/>
              <a:t>(Fortsetzung)</a:t>
            </a:r>
          </a:p>
        </p:txBody>
      </p:sp>
    </p:spTree>
    <p:extLst>
      <p:ext uri="{BB962C8B-B14F-4D97-AF65-F5344CB8AC3E}">
        <p14:creationId xmlns:p14="http://schemas.microsoft.com/office/powerpoint/2010/main" val="393604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744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1. Installieren Sie Salesforce Authenticator auf Ihrem Mobilgerät. Die Anwendung ist im Apple App Store und in Google Play erhältlich.</a:t>
            </a:r>
          </a:p>
          <a:p>
            <a:r>
              <a:rPr lang="de-DE" dirty="0"/>
              <a:t> </a:t>
            </a:r>
          </a:p>
        </p:txBody>
      </p:sp>
      <p:sp>
        <p:nvSpPr>
          <p:cNvPr id="3" name="Rectangle 2">
            <a:extLst>
              <a:ext uri="{FF2B5EF4-FFF2-40B4-BE49-F238E27FC236}">
                <a16:creationId xmlns:a16="http://schemas.microsoft.com/office/drawing/2014/main" id="{823DB090-F3CD-4E41-B342-82E97C68AB2E}"/>
              </a:ext>
            </a:extLst>
          </p:cNvPr>
          <p:cNvSpPr/>
          <p:nvPr/>
        </p:nvSpPr>
        <p:spPr>
          <a:xfrm>
            <a:off x="3424189" y="1499616"/>
            <a:ext cx="2793733" cy="1744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2. Melden Sie sich auf Ihrem Computer bei Ihrem Account an. Sie werden möglicherweise aufgefordert, Ihre Identität mit einem Einmal-Passcode per</a:t>
            </a:r>
            <a:br>
              <a:rPr lang="de-DE" dirty="0"/>
            </a:br>
            <a:r>
              <a:rPr lang="de-DE" dirty="0"/>
              <a:t>E-Mail oder Textnachricht zu verifizieren.</a:t>
            </a:r>
          </a:p>
        </p:txBody>
      </p:sp>
      <p:sp>
        <p:nvSpPr>
          <p:cNvPr id="4" name="Rectangle 3">
            <a:extLst>
              <a:ext uri="{FF2B5EF4-FFF2-40B4-BE49-F238E27FC236}">
                <a16:creationId xmlns:a16="http://schemas.microsoft.com/office/drawing/2014/main" id="{59E8701A-AB29-414D-9069-79E512F01B53}"/>
              </a:ext>
            </a:extLst>
          </p:cNvPr>
          <p:cNvSpPr/>
          <p:nvPr/>
        </p:nvSpPr>
        <p:spPr>
          <a:xfrm>
            <a:off x="6532664" y="1499616"/>
            <a:ext cx="2574656" cy="1744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3. Wählen Sie in der Liste der Überprüfungsmethoden </a:t>
            </a:r>
            <a:r>
              <a:rPr lang="de-DE" b="1"/>
              <a:t>Salesforce Authenticator</a:t>
            </a:r>
            <a:r>
              <a:rPr lang="de-DE"/>
              <a:t> aus.</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3"/>
          <a:stretch>
            <a:fillRect/>
          </a:stretch>
        </p:blipFill>
        <p:spPr>
          <a:xfrm>
            <a:off x="1058217" y="3464613"/>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4"/>
          <a:stretch>
            <a:fillRect/>
          </a:stretch>
        </p:blipFill>
        <p:spPr>
          <a:xfrm>
            <a:off x="3555798" y="3464613"/>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74384" y="1499616"/>
            <a:ext cx="2647570" cy="17440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4. Es erscheint der Bildschirm zur Registrierung von Salesforce Authenticator.</a:t>
            </a:r>
          </a:p>
          <a:p>
            <a:endParaRPr lang="en-US" dirty="0"/>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5"/>
          <a:stretch>
            <a:fillRect/>
          </a:stretch>
        </p:blipFill>
        <p:spPr>
          <a:xfrm>
            <a:off x="9568270" y="3464613"/>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6"/>
          <a:stretch>
            <a:fillRect/>
          </a:stretch>
        </p:blipFill>
        <p:spPr>
          <a:xfrm>
            <a:off x="6674207" y="3464613"/>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de-DE" sz="2800" dirty="0"/>
              <a:t>Salesforce Authenticator: Registrieren der Anwendung</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[Für andere Salesforce-Produkte]</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747313"/>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58258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5. Öffnen Sie auf Ihrem Mobilgerät Salesforce Authenticator und tippen Sie auf </a:t>
            </a:r>
            <a:r>
              <a:rPr lang="de-DE" b="1"/>
              <a:t>Account hinzufügen</a:t>
            </a:r>
            <a:r>
              <a:rPr lang="de-DE"/>
              <a:t>.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5. In der Anwendung wird eine aus zwei Wörtern bestehende Wortgruppe angezeigt.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6. Geben Sie an Ihrem Computer die Wortgruppe im Feld „Aus zwei Wörtern bestehende Wortgruppe“ ein. Klicken Sie auf </a:t>
            </a:r>
            <a:r>
              <a:rPr lang="de-DE" b="1" dirty="0"/>
              <a:t>Verbinden</a:t>
            </a:r>
            <a:r>
              <a:rPr lang="de-DE" dirty="0"/>
              <a:t>.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7. Salesforce Authenticator ist mit Ihrem Salesforce-Account verbunden. Sie werden aufgefordert, die Verbindungsdetails in der Anwendung zu bestätigen.</a:t>
            </a:r>
          </a:p>
          <a:p>
            <a:r>
              <a:rPr lang="de-DE" dirty="0"/>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de-DE" sz="2800" dirty="0"/>
              <a:t>Salesforce Authenticator: Registrieren der Anwendung </a:t>
            </a:r>
            <a:br>
              <a:rPr lang="de-DE" sz="2800" dirty="0"/>
            </a:br>
            <a:r>
              <a:rPr lang="de-DE" sz="1600" i="1" dirty="0"/>
              <a:t>(Fortsetzung)</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217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10. Sie haben die Anmeldung abgeschlossen.</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9. Das war's auch schon. Sie haben Salesforce Authenticator erfolgreich mit Ihrem Account verbunden.</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8. Überprüfen Sie in Salesforce Authenticator, </a:t>
            </a:r>
            <a:br>
              <a:rPr lang="de-DE" dirty="0"/>
            </a:br>
            <a:r>
              <a:rPr lang="de-DE" dirty="0"/>
              <a:t>ob die Verbindungsdetails richtig sind, und tippen </a:t>
            </a:r>
            <a:br>
              <a:rPr lang="de-DE" dirty="0"/>
            </a:br>
            <a:r>
              <a:rPr lang="de-DE" dirty="0"/>
              <a:t>Sie dann auf </a:t>
            </a:r>
            <a:r>
              <a:rPr lang="de-DE" b="1" dirty="0"/>
              <a:t>Verbinden</a:t>
            </a:r>
            <a:r>
              <a:rPr lang="de-DE" dirty="0"/>
              <a:t>.</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de-DE" sz="2800" dirty="0"/>
              <a:t>Salesforce Authenticator: Registrieren der Anwendung </a:t>
            </a:r>
            <a:br>
              <a:rPr lang="de-DE" sz="2800" dirty="0"/>
            </a:br>
            <a:r>
              <a:rPr lang="de-DE" sz="1600" i="1" dirty="0"/>
              <a:t>(Fortsetzung)</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847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480299" y="1499616"/>
            <a:ext cx="2753788" cy="1855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de-DE" dirty="0"/>
              <a:t>1. Geben Sie auf dem Anmeldebildschirm wie gewohnt Ihren Benutzernamen und Ihr Kennwort ein.</a:t>
            </a:r>
          </a:p>
          <a:p>
            <a:pPr algn="ctr"/>
            <a:r>
              <a:rPr lang="de-DE" dirty="0"/>
              <a:t> </a:t>
            </a:r>
          </a:p>
        </p:txBody>
      </p:sp>
      <p:sp>
        <p:nvSpPr>
          <p:cNvPr id="3" name="Rectangle 2">
            <a:extLst>
              <a:ext uri="{FF2B5EF4-FFF2-40B4-BE49-F238E27FC236}">
                <a16:creationId xmlns:a16="http://schemas.microsoft.com/office/drawing/2014/main" id="{BDDCC25F-50DB-8C4E-8506-DC263EF3E2C0}"/>
              </a:ext>
            </a:extLst>
          </p:cNvPr>
          <p:cNvSpPr/>
          <p:nvPr/>
        </p:nvSpPr>
        <p:spPr>
          <a:xfrm>
            <a:off x="3568565" y="1499616"/>
            <a:ext cx="2574656" cy="1855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a:t>2. Salesforce fordert Sie auf, Ihre Identität mit Salesforce Authenticator zu überprüfen.</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503790" y="1499616"/>
            <a:ext cx="2574656" cy="1855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dirty="0"/>
              <a:t>3. Reagieren Sie auf Ihrem Mobilgerät auf die Push-Benachrichtigung, um Salesforce Authenticator </a:t>
            </a:r>
            <a:br>
              <a:rPr lang="de-DE" dirty="0"/>
            </a:br>
            <a:r>
              <a:rPr lang="de-DE" dirty="0"/>
              <a:t>zu öffnen.</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50311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8552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de-DE"/>
              <a:t>4. Überprüfen Sie in Salesforce Authenticator, ob die Anmeldeanforderung von Ihnen stammt, und tippen Sie dann auf </a:t>
            </a:r>
            <a:r>
              <a:rPr lang="de-DE" b="1"/>
              <a:t>Genehmigen</a:t>
            </a:r>
            <a:r>
              <a:rPr lang="de-DE"/>
              <a:t>.</a:t>
            </a:r>
          </a:p>
          <a:p>
            <a:endParaRPr lang="en-US" dirty="0"/>
          </a:p>
          <a:p>
            <a:r>
              <a:rPr lang="de-DE"/>
              <a:t>Sie haben sich erfolgreich an Ihrem Account angemeldet.</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62042" y="350311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50311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50311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64581"/>
            <a:ext cx="11046000" cy="553530"/>
          </a:xfrm>
        </p:spPr>
        <p:txBody>
          <a:bodyPr/>
          <a:lstStyle/>
          <a:p>
            <a:r>
              <a:rPr lang="de-DE" sz="2800"/>
              <a:t>Salesforce Authenticator: Anmelden</a:t>
            </a:r>
          </a:p>
        </p:txBody>
      </p:sp>
      <p:sp>
        <p:nvSpPr>
          <p:cNvPr id="11" name="Text Placeholder 3">
            <a:extLst>
              <a:ext uri="{FF2B5EF4-FFF2-40B4-BE49-F238E27FC236}">
                <a16:creationId xmlns:a16="http://schemas.microsoft.com/office/drawing/2014/main" id="{8B90C52A-5F7D-8742-8324-D3CE4E09F71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[Für alle Produkte]</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34940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318;p165">
            <a:extLst>
              <a:ext uri="{FF2B5EF4-FFF2-40B4-BE49-F238E27FC236}">
                <a16:creationId xmlns:a16="http://schemas.microsoft.com/office/drawing/2014/main" id="{23D15225-B10F-4D2F-8B85-DCCAFEBA8A67}"/>
              </a:ext>
            </a:extLst>
          </p:cNvPr>
          <p:cNvPicPr preferRelativeResize="0"/>
          <p:nvPr/>
        </p:nvPicPr>
        <p:blipFill rotWithShape="1">
          <a:blip r:embed="rId2">
            <a:alphaModFix amt="46000"/>
          </a:blip>
          <a:srcRect/>
          <a:stretch/>
        </p:blipFill>
        <p:spPr>
          <a:xfrm>
            <a:off x="8951468" y="5758233"/>
            <a:ext cx="2602355" cy="1073633"/>
          </a:xfrm>
          <a:prstGeom prst="rect">
            <a:avLst/>
          </a:prstGeom>
          <a:noFill/>
          <a:ln>
            <a:noFill/>
          </a:ln>
        </p:spPr>
      </p:pic>
      <p:sp>
        <p:nvSpPr>
          <p:cNvPr id="10" name="Google Shape;1319;p165">
            <a:extLst>
              <a:ext uri="{FF2B5EF4-FFF2-40B4-BE49-F238E27FC236}">
                <a16:creationId xmlns:a16="http://schemas.microsoft.com/office/drawing/2014/main" id="{F6701FBD-8AA3-473E-B9B6-D29CAA29533C}"/>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err="1">
                <a:solidFill>
                  <a:srgbClr val="205CA0"/>
                </a:solidFill>
                <a:latin typeface="Salesforce Sans"/>
                <a:ea typeface="Salesforce Sans"/>
                <a:cs typeface="Salesforce Sans"/>
                <a:sym typeface="Salesforce Sans"/>
              </a:rPr>
              <a:t>Authentifizierungsanwendungen</a:t>
            </a:r>
            <a:r>
              <a:rPr lang="en-US" sz="3100" b="1" dirty="0">
                <a:solidFill>
                  <a:srgbClr val="205CA0"/>
                </a:solidFill>
                <a:latin typeface="Salesforce Sans"/>
                <a:ea typeface="Salesforce Sans"/>
                <a:cs typeface="Salesforce Sans"/>
                <a:sym typeface="Salesforce Sans"/>
              </a:rPr>
              <a:t> von </a:t>
            </a:r>
            <a:r>
              <a:rPr lang="en-US" sz="3100" b="1" dirty="0" err="1">
                <a:solidFill>
                  <a:srgbClr val="205CA0"/>
                </a:solidFill>
                <a:latin typeface="Salesforce Sans"/>
                <a:ea typeface="Salesforce Sans"/>
                <a:cs typeface="Salesforce Sans"/>
                <a:sym typeface="Salesforce Sans"/>
              </a:rPr>
              <a:t>Drittanbietern</a:t>
            </a:r>
            <a:endParaRPr sz="3100" b="1" dirty="0">
              <a:solidFill>
                <a:srgbClr val="205CA0"/>
              </a:solidFill>
              <a:latin typeface="Salesforce Sans"/>
              <a:ea typeface="Salesforce Sans"/>
              <a:cs typeface="Salesforce Sans"/>
              <a:sym typeface="Salesforce Sans"/>
            </a:endParaRPr>
          </a:p>
        </p:txBody>
      </p:sp>
      <p:sp>
        <p:nvSpPr>
          <p:cNvPr id="11" name="Google Shape;1320;p165">
            <a:extLst>
              <a:ext uri="{FF2B5EF4-FFF2-40B4-BE49-F238E27FC236}">
                <a16:creationId xmlns:a16="http://schemas.microsoft.com/office/drawing/2014/main" id="{72F04CCB-29AE-4837-A8FD-2148B9F750F4}"/>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2" name="Google Shape;1321;p165">
            <a:extLst>
              <a:ext uri="{FF2B5EF4-FFF2-40B4-BE49-F238E27FC236}">
                <a16:creationId xmlns:a16="http://schemas.microsoft.com/office/drawing/2014/main" id="{A668B399-D41D-464F-89F4-19F8E0B71052}"/>
              </a:ext>
            </a:extLst>
          </p:cNvPr>
          <p:cNvSpPr txBox="1"/>
          <p:nvPr/>
        </p:nvSpPr>
        <p:spPr>
          <a:xfrm>
            <a:off x="463745" y="1184600"/>
            <a:ext cx="9445567"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de-DE" sz="1900" dirty="0">
                <a:latin typeface="Salesforce Sans"/>
                <a:ea typeface="Salesforce Sans"/>
                <a:cs typeface="Salesforce Sans"/>
                <a:sym typeface="Salesforce Sans"/>
              </a:rPr>
              <a:t>Salesforce unterstützt sämtliche Authentifizierungsanwendungen, die temporäre Codes basierend auf den OATH-Algorithmen</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en-US" sz="1600" dirty="0" err="1">
                <a:latin typeface="Salesforce Sans"/>
                <a:ea typeface="Salesforce Sans"/>
                <a:cs typeface="Salesforce Sans"/>
                <a:sym typeface="Salesforce Sans"/>
              </a:rPr>
              <a:t>definiert</a:t>
            </a:r>
            <a:r>
              <a:rPr lang="en-US" sz="1600" dirty="0">
                <a:latin typeface="Salesforce Sans"/>
                <a:ea typeface="Salesforce Sans"/>
                <a:cs typeface="Salesforce Sans"/>
                <a:sym typeface="Salesforce Sans"/>
              </a:rPr>
              <a:t> in </a:t>
            </a:r>
            <a:r>
              <a:rPr lang="en-US" sz="1600" u="sng" dirty="0">
                <a:solidFill>
                  <a:srgbClr val="1155CC"/>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en-US" sz="1600" dirty="0">
                <a:latin typeface="Salesforce Sans"/>
                <a:ea typeface="Salesforce Sans"/>
                <a:cs typeface="Salesforce Sans"/>
                <a:sym typeface="Salesforce Sans"/>
              </a:rPr>
              <a:t>) </a:t>
            </a:r>
            <a:r>
              <a:rPr lang="de-DE" sz="1900" dirty="0">
                <a:latin typeface="Salesforce Sans"/>
                <a:ea typeface="Salesforce Sans"/>
                <a:cs typeface="Salesforce Sans"/>
                <a:sym typeface="Salesforce Sans"/>
              </a:rPr>
              <a:t>für zeitbasierte Einmalkennwörter (Time-Based One-Time Password, TOTP) generieren.</a:t>
            </a:r>
            <a:endParaRPr sz="1900" dirty="0">
              <a:latin typeface="Salesforce Sans"/>
              <a:ea typeface="Salesforce Sans"/>
              <a:cs typeface="Salesforce Sans"/>
              <a:sym typeface="Salesforce Sans"/>
            </a:endParaRPr>
          </a:p>
        </p:txBody>
      </p:sp>
      <p:pic>
        <p:nvPicPr>
          <p:cNvPr id="13" name="Google Shape;1322;p165">
            <a:extLst>
              <a:ext uri="{FF2B5EF4-FFF2-40B4-BE49-F238E27FC236}">
                <a16:creationId xmlns:a16="http://schemas.microsoft.com/office/drawing/2014/main" id="{7A5D2C12-3301-438A-9AD6-5A88D017C539}"/>
              </a:ext>
            </a:extLst>
          </p:cNvPr>
          <p:cNvPicPr preferRelativeResize="0"/>
          <p:nvPr/>
        </p:nvPicPr>
        <p:blipFill>
          <a:blip r:embed="rId4">
            <a:alphaModFix/>
          </a:blip>
          <a:stretch>
            <a:fillRect/>
          </a:stretch>
        </p:blipFill>
        <p:spPr>
          <a:xfrm>
            <a:off x="4298085" y="6013572"/>
            <a:ext cx="731329" cy="731329"/>
          </a:xfrm>
          <a:prstGeom prst="rect">
            <a:avLst/>
          </a:prstGeom>
          <a:noFill/>
          <a:ln>
            <a:noFill/>
          </a:ln>
        </p:spPr>
      </p:pic>
      <p:pic>
        <p:nvPicPr>
          <p:cNvPr id="14" name="Google Shape;1323;p165">
            <a:extLst>
              <a:ext uri="{FF2B5EF4-FFF2-40B4-BE49-F238E27FC236}">
                <a16:creationId xmlns:a16="http://schemas.microsoft.com/office/drawing/2014/main" id="{E3A45E14-0AD7-414A-A40E-A331794EA928}"/>
              </a:ext>
            </a:extLst>
          </p:cNvPr>
          <p:cNvPicPr preferRelativeResize="0"/>
          <p:nvPr/>
        </p:nvPicPr>
        <p:blipFill>
          <a:blip r:embed="rId5">
            <a:alphaModFix/>
          </a:blip>
          <a:stretch>
            <a:fillRect/>
          </a:stretch>
        </p:blipFill>
        <p:spPr>
          <a:xfrm>
            <a:off x="2989939" y="6011027"/>
            <a:ext cx="624305" cy="731330"/>
          </a:xfrm>
          <a:prstGeom prst="rect">
            <a:avLst/>
          </a:prstGeom>
          <a:noFill/>
          <a:ln>
            <a:noFill/>
          </a:ln>
        </p:spPr>
      </p:pic>
      <p:pic>
        <p:nvPicPr>
          <p:cNvPr id="15" name="Google Shape;1324;p165">
            <a:extLst>
              <a:ext uri="{FF2B5EF4-FFF2-40B4-BE49-F238E27FC236}">
                <a16:creationId xmlns:a16="http://schemas.microsoft.com/office/drawing/2014/main" id="{FA896B71-6FE2-45EE-8803-19436C6245CB}"/>
              </a:ext>
            </a:extLst>
          </p:cNvPr>
          <p:cNvPicPr preferRelativeResize="0"/>
          <p:nvPr/>
        </p:nvPicPr>
        <p:blipFill rotWithShape="1">
          <a:blip r:embed="rId6">
            <a:alphaModFix/>
          </a:blip>
          <a:srcRect t="8465" b="8457"/>
          <a:stretch/>
        </p:blipFill>
        <p:spPr>
          <a:xfrm>
            <a:off x="1647832" y="6011010"/>
            <a:ext cx="753491" cy="731520"/>
          </a:xfrm>
          <a:prstGeom prst="rect">
            <a:avLst/>
          </a:prstGeom>
          <a:noFill/>
          <a:ln>
            <a:noFill/>
          </a:ln>
        </p:spPr>
      </p:pic>
      <p:sp>
        <p:nvSpPr>
          <p:cNvPr id="16" name="Google Shape;1325;p165">
            <a:extLst>
              <a:ext uri="{FF2B5EF4-FFF2-40B4-BE49-F238E27FC236}">
                <a16:creationId xmlns:a16="http://schemas.microsoft.com/office/drawing/2014/main" id="{30775E6F-1F3C-48DA-B455-E82BFA00D577}"/>
              </a:ext>
            </a:extLst>
          </p:cNvPr>
          <p:cNvSpPr txBox="1"/>
          <p:nvPr/>
        </p:nvSpPr>
        <p:spPr>
          <a:xfrm>
            <a:off x="3868159" y="5290044"/>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Google Authenticator</a:t>
            </a:r>
            <a:endParaRPr sz="1900" dirty="0">
              <a:latin typeface="Salesforce Sans"/>
              <a:ea typeface="Salesforce Sans"/>
              <a:cs typeface="Salesforce Sans"/>
              <a:sym typeface="Salesforce Sans"/>
            </a:endParaRPr>
          </a:p>
        </p:txBody>
      </p:sp>
      <p:sp>
        <p:nvSpPr>
          <p:cNvPr id="17" name="Google Shape;1326;p165">
            <a:extLst>
              <a:ext uri="{FF2B5EF4-FFF2-40B4-BE49-F238E27FC236}">
                <a16:creationId xmlns:a16="http://schemas.microsoft.com/office/drawing/2014/main" id="{5FA895CE-0816-40C2-A627-204EF64586F8}"/>
              </a:ext>
            </a:extLst>
          </p:cNvPr>
          <p:cNvSpPr txBox="1"/>
          <p:nvPr/>
        </p:nvSpPr>
        <p:spPr>
          <a:xfrm>
            <a:off x="1228980" y="5294244"/>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Microsoft Authenticator</a:t>
            </a:r>
            <a:endParaRPr sz="1900" dirty="0"/>
          </a:p>
        </p:txBody>
      </p:sp>
      <p:sp>
        <p:nvSpPr>
          <p:cNvPr id="18" name="Google Shape;1327;p165">
            <a:extLst>
              <a:ext uri="{FF2B5EF4-FFF2-40B4-BE49-F238E27FC236}">
                <a16:creationId xmlns:a16="http://schemas.microsoft.com/office/drawing/2014/main" id="{0F27593A-5B41-4CD4-9355-BFD4F55251E6}"/>
              </a:ext>
            </a:extLst>
          </p:cNvPr>
          <p:cNvSpPr txBox="1"/>
          <p:nvPr/>
        </p:nvSpPr>
        <p:spPr>
          <a:xfrm>
            <a:off x="2897412" y="5294244"/>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9" name="Google Shape;1328;p165">
            <a:extLst>
              <a:ext uri="{FF2B5EF4-FFF2-40B4-BE49-F238E27FC236}">
                <a16:creationId xmlns:a16="http://schemas.microsoft.com/office/drawing/2014/main" id="{6FDB5137-430C-4A97-ADBB-957B2362E466}"/>
              </a:ext>
            </a:extLst>
          </p:cNvPr>
          <p:cNvSpPr txBox="1"/>
          <p:nvPr/>
        </p:nvSpPr>
        <p:spPr>
          <a:xfrm>
            <a:off x="0" y="4768994"/>
            <a:ext cx="6728791"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en-US" sz="2400" b="1" dirty="0" err="1">
                <a:solidFill>
                  <a:schemeClr val="dk1"/>
                </a:solidFill>
                <a:latin typeface="Salesforce Sans"/>
                <a:ea typeface="Salesforce Sans"/>
                <a:cs typeface="Salesforce Sans"/>
                <a:sym typeface="Salesforce Sans"/>
              </a:rPr>
              <a:t>Weit</a:t>
            </a:r>
            <a:r>
              <a:rPr lang="en-US" sz="2400" b="1" dirty="0">
                <a:solidFill>
                  <a:schemeClr val="dk1"/>
                </a:solidFill>
                <a:latin typeface="Salesforce Sans"/>
                <a:ea typeface="Salesforce Sans"/>
                <a:cs typeface="Salesforce Sans"/>
                <a:sym typeface="Salesforce Sans"/>
              </a:rPr>
              <a:t> </a:t>
            </a:r>
            <a:r>
              <a:rPr lang="en-US" sz="2400" b="1" dirty="0" err="1">
                <a:solidFill>
                  <a:schemeClr val="dk1"/>
                </a:solidFill>
                <a:latin typeface="Salesforce Sans"/>
                <a:ea typeface="Salesforce Sans"/>
                <a:cs typeface="Salesforce Sans"/>
                <a:sym typeface="Salesforce Sans"/>
              </a:rPr>
              <a:t>verbreitete</a:t>
            </a:r>
            <a:r>
              <a:rPr lang="en-US" sz="2400" b="1" dirty="0">
                <a:solidFill>
                  <a:schemeClr val="dk1"/>
                </a:solidFill>
                <a:latin typeface="Salesforce Sans"/>
                <a:ea typeface="Salesforce Sans"/>
                <a:cs typeface="Salesforce Sans"/>
                <a:sym typeface="Salesforce Sans"/>
              </a:rPr>
              <a:t> </a:t>
            </a:r>
            <a:r>
              <a:rPr lang="en-US" sz="2400" b="1" dirty="0" err="1">
                <a:solidFill>
                  <a:schemeClr val="dk1"/>
                </a:solidFill>
                <a:latin typeface="Salesforce Sans"/>
                <a:ea typeface="Salesforce Sans"/>
                <a:cs typeface="Salesforce Sans"/>
                <a:sym typeface="Salesforce Sans"/>
              </a:rPr>
              <a:t>Anwendungen</a:t>
            </a:r>
            <a:endParaRPr sz="1900" dirty="0"/>
          </a:p>
        </p:txBody>
      </p:sp>
      <p:pic>
        <p:nvPicPr>
          <p:cNvPr id="20" name="Google Shape;1329;p165">
            <a:extLst>
              <a:ext uri="{FF2B5EF4-FFF2-40B4-BE49-F238E27FC236}">
                <a16:creationId xmlns:a16="http://schemas.microsoft.com/office/drawing/2014/main" id="{72D7DB37-1ADC-4177-A3B8-8E3CEA8F07B3}"/>
              </a:ext>
            </a:extLst>
          </p:cNvPr>
          <p:cNvPicPr preferRelativeResize="0"/>
          <p:nvPr/>
        </p:nvPicPr>
        <p:blipFill rotWithShape="1">
          <a:blip r:embed="rId7">
            <a:alphaModFix/>
          </a:blip>
          <a:srcRect b="4689"/>
          <a:stretch/>
        </p:blipFill>
        <p:spPr>
          <a:xfrm flipH="1">
            <a:off x="8834098" y="3677800"/>
            <a:ext cx="2337092" cy="3180201"/>
          </a:xfrm>
          <a:prstGeom prst="rect">
            <a:avLst/>
          </a:prstGeom>
          <a:noFill/>
          <a:ln>
            <a:noFill/>
          </a:ln>
        </p:spPr>
      </p:pic>
      <p:sp>
        <p:nvSpPr>
          <p:cNvPr id="21" name="Google Shape;1330;p165">
            <a:extLst>
              <a:ext uri="{FF2B5EF4-FFF2-40B4-BE49-F238E27FC236}">
                <a16:creationId xmlns:a16="http://schemas.microsoft.com/office/drawing/2014/main" id="{789D6F77-3A20-4A39-BD53-15297546506F}"/>
              </a:ext>
            </a:extLst>
          </p:cNvPr>
          <p:cNvSpPr txBox="1"/>
          <p:nvPr/>
        </p:nvSpPr>
        <p:spPr>
          <a:xfrm>
            <a:off x="463745" y="2429427"/>
            <a:ext cx="8710071"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de-DE" sz="1900" dirty="0">
                <a:latin typeface="Salesforce Sans"/>
                <a:ea typeface="Salesforce Sans"/>
                <a:cs typeface="Salesforce Sans"/>
                <a:sym typeface="Salesforce Sans"/>
              </a:rPr>
              <a:t>Wenn sich ein Benutzer mit diesem Überprüfungsmethodentyp anmelden möchte, erhält er einen Code von der Anwendung und gibt diesen </a:t>
            </a:r>
            <a:br>
              <a:rPr lang="de-DE" sz="1900" dirty="0">
                <a:latin typeface="Salesforce Sans"/>
                <a:ea typeface="Salesforce Sans"/>
                <a:cs typeface="Salesforce Sans"/>
                <a:sym typeface="Salesforce Sans"/>
              </a:rPr>
            </a:br>
            <a:r>
              <a:rPr lang="de-DE" sz="1900" dirty="0">
                <a:latin typeface="Salesforce Sans"/>
                <a:ea typeface="Salesforce Sans"/>
                <a:cs typeface="Salesforce Sans"/>
                <a:sym typeface="Salesforce Sans"/>
              </a:rPr>
              <a:t>Code dann während des Salesforce-Anmeldeprozesses ein.</a:t>
            </a:r>
            <a:endParaRPr sz="1900" dirty="0">
              <a:latin typeface="Salesforce Sans"/>
              <a:ea typeface="Salesforce Sans"/>
              <a:cs typeface="Salesforce Sans"/>
              <a:sym typeface="Salesforce Sans"/>
            </a:endParaRPr>
          </a:p>
        </p:txBody>
      </p:sp>
      <p:sp>
        <p:nvSpPr>
          <p:cNvPr id="22" name="Google Shape;1331;p165">
            <a:extLst>
              <a:ext uri="{FF2B5EF4-FFF2-40B4-BE49-F238E27FC236}">
                <a16:creationId xmlns:a16="http://schemas.microsoft.com/office/drawing/2014/main" id="{1E93C719-6F24-4E33-A7DB-81BD4B96A0F5}"/>
              </a:ext>
            </a:extLst>
          </p:cNvPr>
          <p:cNvSpPr txBox="1"/>
          <p:nvPr/>
        </p:nvSpPr>
        <p:spPr>
          <a:xfrm>
            <a:off x="463175" y="3704109"/>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de-DE" sz="1900" dirty="0">
                <a:latin typeface="Salesforce Sans"/>
                <a:ea typeface="Salesforce Sans"/>
                <a:cs typeface="Salesforce Sans"/>
                <a:sym typeface="Salesforce Sans"/>
              </a:rPr>
              <a:t>TOTP-Anwendungen benötigen keine Daten- oder Internetverbindung.</a:t>
            </a:r>
            <a:endParaRPr sz="1900" dirty="0">
              <a:latin typeface="Salesforce Sans"/>
              <a:ea typeface="Salesforce Sans"/>
              <a:cs typeface="Salesforce Sans"/>
              <a:sym typeface="Salesforce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653620"/>
            <a:ext cx="2574656" cy="17055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1. Installieren Sie auf Ihrem Mobilgerät eine Authentifizier-ungsanwendung eines Drittanbieters. Anwendungen sind im Apple App Store und in Google Play erhältlich.</a:t>
            </a:r>
          </a:p>
          <a:p>
            <a:pPr algn="ctr"/>
            <a:r>
              <a:rPr lang="de-DE" sz="1300"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653620"/>
            <a:ext cx="2574656" cy="17055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2. Melden Sie sich auf Ihrem Computer bei Ihrem Account an. Sie werden möglich-erweise aufgefordert, Ihre Identität mit einem Einmal-Passcode per E-Mail oder Textnachricht zu verifizieren.</a:t>
            </a:r>
          </a:p>
          <a:p>
            <a:pPr algn="ctr"/>
            <a:r>
              <a:rPr lang="de-DE" sz="1300" dirty="0"/>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653620"/>
            <a:ext cx="2574656" cy="17055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3. Der Bildschirm „Mit Salesforce Authenticator verbinden“ wird standard-mäßig angezeigt. Klicken Sie auf </a:t>
            </a:r>
            <a:r>
              <a:rPr lang="de-DE" sz="1300" b="1" dirty="0"/>
              <a:t>Wählen Sie eine andere Überprüfungsmethode aus</a:t>
            </a:r>
            <a:r>
              <a:rPr lang="de-DE" sz="1300" dirty="0"/>
              <a:t>.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3"/>
          <a:stretch>
            <a:fillRect/>
          </a:stretch>
        </p:blipFill>
        <p:spPr>
          <a:xfrm>
            <a:off x="3555798" y="3545887"/>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4"/>
          <a:stretch>
            <a:fillRect/>
          </a:stretch>
        </p:blipFill>
        <p:spPr>
          <a:xfrm>
            <a:off x="6814596" y="3542824"/>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653620"/>
            <a:ext cx="2574656" cy="17055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4. Wählen Sie die Option </a:t>
            </a:r>
            <a:r>
              <a:rPr lang="de-DE" sz="1300" b="1" dirty="0"/>
              <a:t>Prüfcodes aus einer Authentifizierungs-anwendung verwenden</a:t>
            </a:r>
            <a:r>
              <a:rPr lang="de-DE" sz="1300" dirty="0"/>
              <a:t>.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296" y="4143777"/>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986640"/>
            <a:ext cx="1645920" cy="51679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B311E67C-A03E-E24F-9CB9-CD99BA4E64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542824"/>
            <a:ext cx="1866900"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920418"/>
            <a:ext cx="11046000" cy="553530"/>
          </a:xfrm>
        </p:spPr>
        <p:txBody>
          <a:bodyPr/>
          <a:lstStyle/>
          <a:p>
            <a:r>
              <a:rPr lang="de-DE" sz="2800" dirty="0"/>
              <a:t>Authentifizierungsanwendungen von Drittanbietern: Registrieren einer Anwendung</a:t>
            </a:r>
          </a:p>
        </p:txBody>
      </p:sp>
      <p:sp>
        <p:nvSpPr>
          <p:cNvPr id="12" name="Text Placeholder 3">
            <a:extLst>
              <a:ext uri="{FF2B5EF4-FFF2-40B4-BE49-F238E27FC236}">
                <a16:creationId xmlns:a16="http://schemas.microsoft.com/office/drawing/2014/main" id="{B270E85A-4F7B-B747-8985-3B3B9D9323CD}"/>
              </a:ext>
            </a:extLst>
          </p:cNvPr>
          <p:cNvSpPr txBox="1">
            <a:spLocks/>
          </p:cNvSpPr>
          <p:nvPr/>
        </p:nvSpPr>
        <p:spPr>
          <a:xfrm>
            <a:off x="314237" y="135858"/>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dirty="0">
                <a:solidFill>
                  <a:srgbClr val="C00000"/>
                </a:solidFill>
                <a:latin typeface="Times New Roman" panose="02020603050405020304" pitchFamily="18" charset="0"/>
                <a:cs typeface="Times New Roman" panose="02020603050405020304" pitchFamily="18" charset="0"/>
              </a:rPr>
              <a:t>[Auf der Salesforce Platform basierende Produkte]</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491400"/>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817941" y="4831880"/>
            <a:ext cx="1688259" cy="15475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2136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461052" y="1499615"/>
            <a:ext cx="2753787" cy="1817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5. Der Bildschirm „Authentifizierungsanwendung verbinden“ wird angezeigt.</a:t>
            </a:r>
          </a:p>
          <a:p>
            <a:pPr algn="ctr"/>
            <a:r>
              <a:rPr lang="de-DE"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5"/>
            <a:ext cx="2574656" cy="1817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6. Öffnen Sie auf Ihrem Mobilgerät die Authenti-fizierungsanwendung und wählen Sie aus, dass ein neuer Account hinzugefügt werden soll.</a:t>
            </a:r>
          </a:p>
          <a:p>
            <a:pPr algn="ctr"/>
            <a:endParaRPr lang="en-US" dirty="0"/>
          </a:p>
          <a:p>
            <a:pPr algn="ctr"/>
            <a:r>
              <a:rPr lang="de-DE" dirty="0"/>
              <a:t> </a:t>
            </a:r>
          </a:p>
        </p:txBody>
      </p:sp>
      <p:sp>
        <p:nvSpPr>
          <p:cNvPr id="4" name="Rectangle 3">
            <a:extLst>
              <a:ext uri="{FF2B5EF4-FFF2-40B4-BE49-F238E27FC236}">
                <a16:creationId xmlns:a16="http://schemas.microsoft.com/office/drawing/2014/main" id="{80654035-71C0-1F49-8734-1E613373AA59}"/>
              </a:ext>
            </a:extLst>
          </p:cNvPr>
          <p:cNvSpPr/>
          <p:nvPr/>
        </p:nvSpPr>
        <p:spPr>
          <a:xfrm>
            <a:off x="6426788" y="1499615"/>
            <a:ext cx="2649835" cy="1817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7. Verwenden Sie die Authentifizierungsanwendung, um den auf Ihrem Computer angezeigten QR-Code zu scannen. </a:t>
            </a:r>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5"/>
            <a:ext cx="2574656" cy="18177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de-DE" dirty="0"/>
              <a:t>8. Die Authentifizierungs-anwendung ist mit Ihrem Salesforce-Account verbunden. Die Anwendung beginnt automatisch mit der Generierung von zeit-basierten Einmal-Passcodes.</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541609"/>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540593"/>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540593"/>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540593"/>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de-DE" sz="2800" dirty="0"/>
              <a:t>Authentifizierungsanwendungen von Drittanbietern: Registrieren einer Anwendung </a:t>
            </a:r>
            <a:r>
              <a:rPr lang="de-DE" sz="1600" i="1" dirty="0"/>
              <a:t>(Fortsetzung)</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451397"/>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875071"/>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4152225"/>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1796FE-07D0-9B4F-BFAD-23F779928842}"/>
              </a:ext>
            </a:extLst>
          </p:cNvPr>
          <p:cNvSpPr/>
          <p:nvPr/>
        </p:nvSpPr>
        <p:spPr>
          <a:xfrm>
            <a:off x="528427" y="1499615"/>
            <a:ext cx="2657535" cy="17537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9. Geben Sie an Ihrem Computer den von der Authentifizierungsanwendung generierten Code in das Feld „Prüfcode“ ein und klicken Sie dann auf </a:t>
            </a:r>
            <a:r>
              <a:rPr lang="de-DE" b="1" dirty="0"/>
              <a:t>Verbinden</a:t>
            </a:r>
            <a:r>
              <a:rPr lang="de-DE" dirty="0"/>
              <a:t>. </a:t>
            </a:r>
          </a:p>
          <a:p>
            <a:r>
              <a:rPr lang="de-DE" dirty="0"/>
              <a:t> </a:t>
            </a:r>
          </a:p>
        </p:txBody>
      </p:sp>
      <p:sp>
        <p:nvSpPr>
          <p:cNvPr id="6" name="Rectangle 5">
            <a:extLst>
              <a:ext uri="{FF2B5EF4-FFF2-40B4-BE49-F238E27FC236}">
                <a16:creationId xmlns:a16="http://schemas.microsoft.com/office/drawing/2014/main" id="{63C76A3C-92C5-E841-84EB-1EF77332A114}"/>
              </a:ext>
            </a:extLst>
          </p:cNvPr>
          <p:cNvSpPr/>
          <p:nvPr/>
        </p:nvSpPr>
        <p:spPr>
          <a:xfrm>
            <a:off x="3520440" y="1499615"/>
            <a:ext cx="2574656" cy="17537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10. Das war's auch schon. Sie haben Ihre Authenti-fizierungsanwendung eines Drittanbieters erfolgreich mit Ihrem Account verbunden und die Anmeldung abgeschlossen.</a:t>
            </a:r>
          </a:p>
          <a:p>
            <a:endParaRPr lang="en-US" dirty="0"/>
          </a:p>
          <a:p>
            <a:pPr algn="ctr"/>
            <a:endParaRPr lang="en-US" dirty="0"/>
          </a:p>
          <a:p>
            <a:pPr algn="ctr"/>
            <a:r>
              <a:rPr lang="de-DE" dirty="0"/>
              <a:t> </a:t>
            </a:r>
          </a:p>
        </p:txBody>
      </p:sp>
      <p:pic>
        <p:nvPicPr>
          <p:cNvPr id="7" name="Picture 6" descr="Qr code&#10;&#10;Description automatically generated">
            <a:extLst>
              <a:ext uri="{FF2B5EF4-FFF2-40B4-BE49-F238E27FC236}">
                <a16:creationId xmlns:a16="http://schemas.microsoft.com/office/drawing/2014/main" id="{8FD47F18-2AFF-9740-A42E-41676F03A2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751" y="3483863"/>
            <a:ext cx="1853009"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70F73190-27C7-2E4E-A938-76448E77B9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293921"/>
            <a:ext cx="2743200" cy="1580284"/>
          </a:xfrm>
          <a:prstGeom prst="rect">
            <a:avLst/>
          </a:prstGeom>
        </p:spPr>
      </p:pic>
      <p:sp>
        <p:nvSpPr>
          <p:cNvPr id="9" name="Title 1">
            <a:extLst>
              <a:ext uri="{FF2B5EF4-FFF2-40B4-BE49-F238E27FC236}">
                <a16:creationId xmlns:a16="http://schemas.microsoft.com/office/drawing/2014/main" id="{75130C82-A2BC-964D-B7C7-707D421CCAAA}"/>
              </a:ext>
            </a:extLst>
          </p:cNvPr>
          <p:cNvSpPr>
            <a:spLocks noGrp="1"/>
          </p:cNvSpPr>
          <p:nvPr>
            <p:ph type="title"/>
          </p:nvPr>
        </p:nvSpPr>
        <p:spPr>
          <a:xfrm>
            <a:off x="571412" y="664581"/>
            <a:ext cx="11046000" cy="553530"/>
          </a:xfrm>
        </p:spPr>
        <p:txBody>
          <a:bodyPr/>
          <a:lstStyle/>
          <a:p>
            <a:r>
              <a:rPr lang="de-DE" sz="2800" dirty="0"/>
              <a:t>Authentifizierungsanwendungen von Drittanbietern: Registrieren einer Anwendung </a:t>
            </a:r>
            <a:r>
              <a:rPr lang="de-DE" sz="1600" i="1" dirty="0"/>
              <a:t>(Fortsetzung)</a:t>
            </a:r>
          </a:p>
        </p:txBody>
      </p:sp>
      <p:sp>
        <p:nvSpPr>
          <p:cNvPr id="10" name="Rounded Rectangle 9">
            <a:extLst>
              <a:ext uri="{FF2B5EF4-FFF2-40B4-BE49-F238E27FC236}">
                <a16:creationId xmlns:a16="http://schemas.microsoft.com/office/drawing/2014/main" id="{A305FF7B-8CF9-BF46-87A2-7EDCB91FA794}"/>
              </a:ext>
            </a:extLst>
          </p:cNvPr>
          <p:cNvSpPr/>
          <p:nvPr/>
        </p:nvSpPr>
        <p:spPr>
          <a:xfrm>
            <a:off x="1098559" y="5758179"/>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3210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67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1. Installieren Sie auf Ihrem Mobilgerät eine Authentifi-zierungsanwendung eines Drittanbieters. Anwendungen sind im Apple App Store und in Google Play erhältlich.</a:t>
            </a:r>
          </a:p>
          <a:p>
            <a:pPr algn="ctr"/>
            <a:r>
              <a:rPr lang="de-DE" sz="1300" dirty="0"/>
              <a:t> </a:t>
            </a:r>
          </a:p>
        </p:txBody>
      </p:sp>
      <p:sp>
        <p:nvSpPr>
          <p:cNvPr id="3" name="Rectangle 2">
            <a:extLst>
              <a:ext uri="{FF2B5EF4-FFF2-40B4-BE49-F238E27FC236}">
                <a16:creationId xmlns:a16="http://schemas.microsoft.com/office/drawing/2014/main" id="{5F53F914-F9C4-4D4F-A7B7-29F1E0464C78}"/>
              </a:ext>
            </a:extLst>
          </p:cNvPr>
          <p:cNvSpPr/>
          <p:nvPr/>
        </p:nvSpPr>
        <p:spPr>
          <a:xfrm>
            <a:off x="3472315" y="1499616"/>
            <a:ext cx="2668604" cy="1667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2. Melden Sie sich auf Ihrem Computer bei Ihrem Account an. Sie werden möglicherweise aufgefordert, Ihre Identität mit einem Einmal-Passcode per </a:t>
            </a:r>
            <a:br>
              <a:rPr lang="de-DE" sz="1300" dirty="0"/>
            </a:br>
            <a:r>
              <a:rPr lang="de-DE" sz="1300" dirty="0"/>
              <a:t>E-Mail oder Textnachricht zu verifizieren.</a:t>
            </a:r>
          </a:p>
          <a:p>
            <a:pPr algn="ctr"/>
            <a:r>
              <a:rPr lang="de-DE" sz="1300" dirty="0"/>
              <a:t> </a:t>
            </a:r>
          </a:p>
        </p:txBody>
      </p:sp>
      <p:sp>
        <p:nvSpPr>
          <p:cNvPr id="4" name="Rectangle 3">
            <a:extLst>
              <a:ext uri="{FF2B5EF4-FFF2-40B4-BE49-F238E27FC236}">
                <a16:creationId xmlns:a16="http://schemas.microsoft.com/office/drawing/2014/main" id="{6530BD74-39F7-0543-A18F-98E46A38A364}"/>
              </a:ext>
            </a:extLst>
          </p:cNvPr>
          <p:cNvSpPr/>
          <p:nvPr/>
        </p:nvSpPr>
        <p:spPr>
          <a:xfrm>
            <a:off x="6474914" y="1499616"/>
            <a:ext cx="2574656" cy="1667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3. Wählen Sie in der Liste </a:t>
            </a:r>
            <a:br>
              <a:rPr lang="de-DE" sz="1300" dirty="0"/>
            </a:br>
            <a:r>
              <a:rPr lang="de-DE" sz="1300" dirty="0"/>
              <a:t>der Überprüfungsmethoden </a:t>
            </a:r>
            <a:r>
              <a:rPr lang="de-DE" sz="1300" b="1" dirty="0"/>
              <a:t>Generator für Einmalkennwörter</a:t>
            </a:r>
            <a:r>
              <a:rPr lang="de-DE" sz="1300" dirty="0"/>
              <a:t> aus.</a:t>
            </a:r>
          </a:p>
          <a:p>
            <a:pPr algn="ctr"/>
            <a:endParaRPr lang="en-US" sz="1300" dirty="0"/>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3"/>
          <a:stretch>
            <a:fillRect/>
          </a:stretch>
        </p:blipFill>
        <p:spPr>
          <a:xfrm>
            <a:off x="3555798" y="3397237"/>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6709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a:t>4. Der Bildschirm „Authentifizierungsanwendung verbinden“ wird angezeigt.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6192" y="3397237"/>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1711" y="3397237"/>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799611"/>
            <a:ext cx="11046000" cy="553530"/>
          </a:xfrm>
        </p:spPr>
        <p:txBody>
          <a:bodyPr/>
          <a:lstStyle/>
          <a:p>
            <a:r>
              <a:rPr lang="de-DE" sz="2800" dirty="0"/>
              <a:t>Authentifizierungsanwendungen von Drittanbietern: Registrieren einer Anwendung</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12259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dirty="0">
                <a:solidFill>
                  <a:srgbClr val="C00000"/>
                </a:solidFill>
                <a:latin typeface="Times New Roman" panose="02020603050405020304" pitchFamily="18" charset="0"/>
                <a:cs typeface="Times New Roman" panose="02020603050405020304" pitchFamily="18" charset="0"/>
              </a:rPr>
              <a:t>[Für andere Salesforce-Produkte]</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980149"/>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823012"/>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754826"/>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77308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de-DE" sz="3100" dirty="0"/>
              <a:t>Multi-Faktor-Authentifizierung (MFA)</a:t>
            </a:r>
          </a:p>
        </p:txBody>
      </p:sp>
      <p:sp>
        <p:nvSpPr>
          <p:cNvPr id="1081" name="Google Shape;1081;p154"/>
          <p:cNvSpPr txBox="1">
            <a:spLocks noGrp="1"/>
          </p:cNvSpPr>
          <p:nvPr>
            <p:ph type="subTitle" idx="1"/>
          </p:nvPr>
        </p:nvSpPr>
        <p:spPr>
          <a:xfrm>
            <a:off x="501856" y="3397029"/>
            <a:ext cx="6235828"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de-DE" dirty="0"/>
              <a:t>Sichern des Zugriffs auf Benutzer-Accounts</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de-DE"/>
              <a:t>Titel</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de-DE"/>
              <a:t>Name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28428" y="1499616"/>
            <a:ext cx="2574656" cy="19293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5. Öffnen Sie auf Ihrem Mobilgerät die Authentifi-zierungsanwendung und wählen Sie aus, dass ein neuer Account hinzugefügt werden soll.</a:t>
            </a:r>
          </a:p>
          <a:p>
            <a:pPr algn="ctr"/>
            <a:endParaRPr lang="en-US" dirty="0"/>
          </a:p>
          <a:p>
            <a:pPr algn="ctr"/>
            <a:r>
              <a:rPr lang="de-DE" dirty="0"/>
              <a:t> </a:t>
            </a:r>
          </a:p>
        </p:txBody>
      </p:sp>
      <p:sp>
        <p:nvSpPr>
          <p:cNvPr id="3" name="Rectangle 2">
            <a:extLst>
              <a:ext uri="{FF2B5EF4-FFF2-40B4-BE49-F238E27FC236}">
                <a16:creationId xmlns:a16="http://schemas.microsoft.com/office/drawing/2014/main" id="{34D4FDAF-00C8-E74C-83EA-CA6F92C0BAE4}"/>
              </a:ext>
            </a:extLst>
          </p:cNvPr>
          <p:cNvSpPr/>
          <p:nvPr/>
        </p:nvSpPr>
        <p:spPr>
          <a:xfrm>
            <a:off x="3433815" y="1499616"/>
            <a:ext cx="2574656" cy="19293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6. Verwenden Sie die Authentifizierungsanwen-dung, um den auf Ihrem Computer angezeigten </a:t>
            </a:r>
            <a:br>
              <a:rPr lang="de-DE" dirty="0"/>
            </a:br>
            <a:r>
              <a:rPr lang="de-DE" dirty="0"/>
              <a:t>QR-Code zu scannen. </a:t>
            </a:r>
          </a:p>
          <a:p>
            <a:r>
              <a:rPr lang="de-DE" dirty="0"/>
              <a:t> </a:t>
            </a:r>
          </a:p>
          <a:p>
            <a:pPr algn="ctr"/>
            <a:endParaRPr lang="en-US" dirty="0"/>
          </a:p>
          <a:p>
            <a:pPr algn="ctr"/>
            <a:r>
              <a:rPr lang="de-DE" dirty="0"/>
              <a:t> </a:t>
            </a:r>
          </a:p>
        </p:txBody>
      </p:sp>
      <p:sp>
        <p:nvSpPr>
          <p:cNvPr id="4" name="Rectangle 3">
            <a:extLst>
              <a:ext uri="{FF2B5EF4-FFF2-40B4-BE49-F238E27FC236}">
                <a16:creationId xmlns:a16="http://schemas.microsoft.com/office/drawing/2014/main" id="{DC0DA788-E945-DC40-B953-DA6D071CD71F}"/>
              </a:ext>
            </a:extLst>
          </p:cNvPr>
          <p:cNvSpPr/>
          <p:nvPr/>
        </p:nvSpPr>
        <p:spPr>
          <a:xfrm>
            <a:off x="6330538" y="1499616"/>
            <a:ext cx="2707587" cy="19293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7. Die Authentifizierungs-anwendung ist mit Ihrem Salesforce-Account verbunden. Die Anwendung beginnt automatisch mit der Generierung von zeitbasierten Einmal-Passcodes.</a:t>
            </a:r>
          </a:p>
          <a:p>
            <a:pPr algn="ctr"/>
            <a:endParaRPr lang="en-US" dirty="0"/>
          </a:p>
        </p:txBody>
      </p:sp>
      <p:sp>
        <p:nvSpPr>
          <p:cNvPr id="5" name="Rectangle 4">
            <a:extLst>
              <a:ext uri="{FF2B5EF4-FFF2-40B4-BE49-F238E27FC236}">
                <a16:creationId xmlns:a16="http://schemas.microsoft.com/office/drawing/2014/main" id="{0BA19F0B-8E2B-9840-96B1-272EDB5DA9B2}"/>
              </a:ext>
            </a:extLst>
          </p:cNvPr>
          <p:cNvSpPr/>
          <p:nvPr/>
        </p:nvSpPr>
        <p:spPr>
          <a:xfrm>
            <a:off x="9335883" y="1499616"/>
            <a:ext cx="2707587" cy="19293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8. Geben Sie an Ihrem Computer den von der Authentifizierungsanwendung generierten Code in das Feld „Prüfcode“ ein. Sie können der Anwendung einen Namen zuweisen. Klicken Sie auf </a:t>
            </a:r>
            <a:r>
              <a:rPr lang="de-DE" b="1"/>
              <a:t>Verbinden</a:t>
            </a:r>
            <a:r>
              <a:rPr lang="de-DE"/>
              <a:t>.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570489"/>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570489"/>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570489"/>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de-DE" sz="2800" dirty="0"/>
              <a:t>Authentifizierungsanwendungen von Drittanbietern: Registrieren einer Anwendung </a:t>
            </a:r>
            <a:r>
              <a:rPr lang="de-DE" sz="1600" i="1" dirty="0"/>
              <a:t>(Fortsetzung)</a:t>
            </a:r>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570489"/>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481293"/>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904967"/>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4190149"/>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763993"/>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77903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830790"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9. Das war's auch schon. Sie haben Ihre Authentifizierungs-anwendung eines Drittanbieters erfolgreich mit Ihrem Account verbunden und die Anmeldung abgeschlossen.</a:t>
            </a:r>
          </a:p>
          <a:p>
            <a:pPr algn="ctr"/>
            <a:endParaRPr lang="en-US" dirty="0"/>
          </a:p>
          <a:p>
            <a:pPr algn="ctr"/>
            <a:r>
              <a:rPr lang="de-DE" dirty="0"/>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664581"/>
            <a:ext cx="11046000" cy="553530"/>
          </a:xfrm>
        </p:spPr>
        <p:txBody>
          <a:bodyPr/>
          <a:lstStyle/>
          <a:p>
            <a:r>
              <a:rPr lang="de-DE" sz="2800" dirty="0"/>
              <a:t>Authentifizierungsanwendungen von Drittanbietern: Registrieren einer Anwendung </a:t>
            </a:r>
            <a:r>
              <a:rPr lang="de-DE" sz="1600" i="1" dirty="0"/>
              <a:t>(Fortsetzung)</a:t>
            </a:r>
          </a:p>
        </p:txBody>
      </p:sp>
    </p:spTree>
    <p:extLst>
      <p:ext uri="{BB962C8B-B14F-4D97-AF65-F5344CB8AC3E}">
        <p14:creationId xmlns:p14="http://schemas.microsoft.com/office/powerpoint/2010/main" val="1550340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1. Geben Sie auf dem Anmeldebildschirm wie gewohnt Ihren Benutzer-namen und Ihr Kennwort ein.</a:t>
            </a:r>
          </a:p>
          <a:p>
            <a:pPr algn="ctr"/>
            <a:r>
              <a:rPr lang="de-DE" dirty="0"/>
              <a:t> </a:t>
            </a:r>
          </a:p>
        </p:txBody>
      </p:sp>
      <p:sp>
        <p:nvSpPr>
          <p:cNvPr id="3" name="Rectangle 2">
            <a:extLst>
              <a:ext uri="{FF2B5EF4-FFF2-40B4-BE49-F238E27FC236}">
                <a16:creationId xmlns:a16="http://schemas.microsoft.com/office/drawing/2014/main" id="{E709FF55-E535-6441-9592-77A5DC0F83B3}"/>
              </a:ext>
            </a:extLst>
          </p:cNvPr>
          <p:cNvSpPr/>
          <p:nvPr/>
        </p:nvSpPr>
        <p:spPr>
          <a:xfrm>
            <a:off x="3462689" y="1499616"/>
            <a:ext cx="2668604"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2. Sie werden aufgefordert, den Code aus Ihrer Authenti-fizierungsanwendung einzugeben, um Ihre Identität zu verifizieren.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3. Öffnen Sie auf Ihrem Mobilgerät Ihre Authentifi-zierungsanwendung, um einen zeitbasierten Einmal-Passcode abzurufen.</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531989"/>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650316"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4. Geben Sie an Ihrem Computer den von der Authentifizierungsanwendung generierten Code ein und klicken Sie auf </a:t>
            </a:r>
            <a:r>
              <a:rPr lang="de-DE" b="1" dirty="0"/>
              <a:t>Überprüfen</a:t>
            </a:r>
            <a:r>
              <a:rPr lang="de-DE" dirty="0"/>
              <a:t>. Sie haben sich erfolgreich an Ihrem Account angemeldet.</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531989"/>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531989"/>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531989"/>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64581"/>
            <a:ext cx="11046000" cy="553530"/>
          </a:xfrm>
        </p:spPr>
        <p:txBody>
          <a:bodyPr/>
          <a:lstStyle/>
          <a:p>
            <a:r>
              <a:rPr lang="de-DE" sz="2800" dirty="0"/>
              <a:t>Authentifizierungsanwendungen von Drittanbietern: Anmelden</a:t>
            </a:r>
          </a:p>
        </p:txBody>
      </p:sp>
      <p:sp>
        <p:nvSpPr>
          <p:cNvPr id="11" name="Text Placeholder 3">
            <a:extLst>
              <a:ext uri="{FF2B5EF4-FFF2-40B4-BE49-F238E27FC236}">
                <a16:creationId xmlns:a16="http://schemas.microsoft.com/office/drawing/2014/main" id="{CD028A02-DCC4-3444-9C4C-0804C89CDF78}"/>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[Für alle Produkte]</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4150693"/>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484194"/>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484" y="2180321"/>
            <a:ext cx="6349080"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de-DE" sz="1500" dirty="0">
                <a:solidFill>
                  <a:schemeClr val="accent2"/>
                </a:solidFill>
                <a:latin typeface="Salesforce Sans"/>
                <a:ea typeface="Salesforce Sans"/>
                <a:cs typeface="Salesforce Sans"/>
                <a:sym typeface="Salesforce Sans"/>
              </a:rPr>
              <a:t>Sofort einsatzbereit, es muss keine Software installiert werden</a:t>
            </a:r>
          </a:p>
          <a:p>
            <a:pPr marL="609600" lvl="0" indent="-406400">
              <a:spcBef>
                <a:spcPts val="700"/>
              </a:spcBef>
              <a:buClr>
                <a:schemeClr val="accent2"/>
              </a:buClr>
              <a:buSzPts val="1600"/>
              <a:buFont typeface="Salesforce Sans"/>
              <a:buChar char="●"/>
            </a:pPr>
            <a:r>
              <a:rPr lang="de-DE" sz="1500" dirty="0">
                <a:solidFill>
                  <a:schemeClr val="accent2"/>
                </a:solidFill>
                <a:latin typeface="Salesforce Sans"/>
                <a:ea typeface="Salesforce Sans"/>
                <a:cs typeface="Salesforce Sans"/>
                <a:sym typeface="Salesforce Sans"/>
              </a:rPr>
              <a:t>Robustes asymmetrisches Kryptosystem, das für jeden Benutzer-Account eindeutig ist</a:t>
            </a:r>
          </a:p>
          <a:p>
            <a:pPr marL="609600" lvl="0" indent="-406400" algn="l" rtl="0">
              <a:spcBef>
                <a:spcPts val="700"/>
              </a:spcBef>
              <a:spcAft>
                <a:spcPts val="0"/>
              </a:spcAft>
              <a:buClr>
                <a:schemeClr val="accent2"/>
              </a:buClr>
              <a:buSzPts val="1600"/>
              <a:buFont typeface="Salesforce Sans"/>
              <a:buChar char="●"/>
            </a:pPr>
            <a:r>
              <a:rPr lang="de-DE" sz="1500" dirty="0">
                <a:solidFill>
                  <a:schemeClr val="accent2"/>
                </a:solidFill>
                <a:latin typeface="Salesforce Sans"/>
                <a:ea typeface="Salesforce Sans"/>
                <a:cs typeface="Salesforce Sans"/>
                <a:sym typeface="Salesforce Sans"/>
              </a:rPr>
              <a:t>Schutz vor Malware und Man-in-the-Middle-Angriffen</a:t>
            </a:r>
          </a:p>
          <a:p>
            <a:pPr marL="609600" lvl="0" indent="0" algn="l" rtl="0">
              <a:spcBef>
                <a:spcPts val="700"/>
              </a:spcBef>
              <a:spcAft>
                <a:spcPts val="0"/>
              </a:spcAft>
              <a:buNone/>
            </a:pPr>
            <a:endParaRPr sz="15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a:solidFill>
                  <a:srgbClr val="205CA0"/>
                </a:solidFill>
                <a:latin typeface="Salesforce Sans"/>
                <a:ea typeface="Salesforce Sans"/>
                <a:cs typeface="Salesforce Sans"/>
                <a:sym typeface="Salesforce Sans"/>
              </a:rPr>
              <a:t>Sicherheitsschlüssel</a:t>
            </a:r>
          </a:p>
        </p:txBody>
      </p:sp>
      <p:sp>
        <p:nvSpPr>
          <p:cNvPr id="1211" name="Google Shape;1211;p160"/>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72883" y="3576167"/>
            <a:ext cx="5991546"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de-DE" sz="1900" b="1" dirty="0">
                <a:solidFill>
                  <a:schemeClr val="dk1"/>
                </a:solidFill>
                <a:latin typeface="Salesforce Sans"/>
                <a:ea typeface="Salesforce Sans"/>
                <a:cs typeface="Salesforce Sans"/>
                <a:sym typeface="Salesforce Sans"/>
              </a:rPr>
              <a:t>Komfortables Anmelden mit einem Sicherheitsschlüssel</a:t>
            </a:r>
          </a:p>
          <a:p>
            <a:pPr marL="609600" lvl="0" indent="-406400" algn="l" rtl="0">
              <a:lnSpc>
                <a:spcPct val="100000"/>
              </a:lnSpc>
              <a:spcBef>
                <a:spcPts val="700"/>
              </a:spcBef>
              <a:spcAft>
                <a:spcPts val="0"/>
              </a:spcAft>
              <a:buClr>
                <a:schemeClr val="accent2"/>
              </a:buClr>
              <a:buSzPts val="1600"/>
              <a:buFont typeface="+mj-lt"/>
              <a:buAutoNum type="arabicPeriod"/>
            </a:pPr>
            <a:r>
              <a:rPr lang="de-DE" sz="1500" dirty="0">
                <a:solidFill>
                  <a:schemeClr val="accent2"/>
                </a:solidFill>
                <a:latin typeface="Salesforce Sans"/>
                <a:ea typeface="Salesforce Sans"/>
                <a:cs typeface="Salesforce Sans"/>
                <a:sym typeface="Salesforce Sans"/>
              </a:rPr>
              <a:t>Verbinden Sie den Sicherheitsschlüssel mit dem Computer.</a:t>
            </a:r>
          </a:p>
          <a:p>
            <a:pPr marL="609600" lvl="0" indent="-406400" algn="l" rtl="0">
              <a:lnSpc>
                <a:spcPct val="100000"/>
              </a:lnSpc>
              <a:spcBef>
                <a:spcPts val="700"/>
              </a:spcBef>
              <a:spcAft>
                <a:spcPts val="700"/>
              </a:spcAft>
              <a:buClr>
                <a:schemeClr val="accent2"/>
              </a:buClr>
              <a:buSzPts val="1600"/>
              <a:buFont typeface="+mj-lt"/>
              <a:buAutoNum type="arabicPeriod"/>
            </a:pPr>
            <a:r>
              <a:rPr lang="de-DE" sz="1500" dirty="0">
                <a:solidFill>
                  <a:schemeClr val="accent2"/>
                </a:solidFill>
                <a:latin typeface="Salesforce Sans"/>
                <a:ea typeface="Salesforce Sans"/>
                <a:cs typeface="Salesforce Sans"/>
                <a:sym typeface="Salesforce Sans"/>
              </a:rPr>
              <a:t>Drücken Sie auf die Taste des Schlüssels, um Ihre Identität zu bestätigen.</a:t>
            </a:r>
          </a:p>
        </p:txBody>
      </p:sp>
      <p:sp>
        <p:nvSpPr>
          <p:cNvPr id="1214" name="Google Shape;1214;p160"/>
          <p:cNvSpPr txBox="1"/>
          <p:nvPr/>
        </p:nvSpPr>
        <p:spPr>
          <a:xfrm>
            <a:off x="572884" y="5267101"/>
            <a:ext cx="6116521"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de-DE" sz="1500" dirty="0">
                <a:solidFill>
                  <a:schemeClr val="accent2"/>
                </a:solidFill>
                <a:latin typeface="Salesforce Sans"/>
                <a:ea typeface="Salesforce Sans"/>
                <a:cs typeface="Salesforce Sans"/>
                <a:sym typeface="Salesforce Sans"/>
              </a:rPr>
              <a:t>Verwenden Sie einen Sicherheitsschlüssel, der mit dem Standard </a:t>
            </a:r>
            <a:r>
              <a:rPr lang="de-DE" sz="1500" dirty="0">
                <a:solidFill>
                  <a:schemeClr val="hlink"/>
                </a:solidFill>
                <a:uFill>
                  <a:noFill/>
                </a:uFill>
                <a:latin typeface="Salesforce Sans"/>
                <a:ea typeface="Salesforce Sans"/>
                <a:cs typeface="Salesforce Sans"/>
                <a:sym typeface="Salesforce Sans"/>
                <a:hlinkClick r:id="rId3"/>
              </a:rPr>
              <a:t>FIDO U2F</a:t>
            </a:r>
            <a:r>
              <a:rPr lang="de-DE" sz="1500" dirty="0">
                <a:solidFill>
                  <a:schemeClr val="accent2"/>
                </a:solidFill>
                <a:latin typeface="Salesforce Sans"/>
                <a:ea typeface="Salesforce Sans"/>
                <a:cs typeface="Salesforce Sans"/>
                <a:sym typeface="Salesforce Sans"/>
              </a:rPr>
              <a:t> oder </a:t>
            </a:r>
            <a:r>
              <a:rPr lang="de-DE" sz="1500" dirty="0">
                <a:solidFill>
                  <a:schemeClr val="hlink"/>
                </a:solidFill>
                <a:uFill>
                  <a:noFill/>
                </a:uFill>
                <a:latin typeface="Salesforce Sans"/>
                <a:ea typeface="Salesforce Sans"/>
                <a:cs typeface="Salesforce Sans"/>
                <a:sym typeface="Salesforce Sans"/>
                <a:hlinkClick r:id="rId4"/>
              </a:rPr>
              <a:t>WebAuthn (FIDO2)</a:t>
            </a:r>
            <a:r>
              <a:rPr lang="de-DE" sz="1500" dirty="0">
                <a:solidFill>
                  <a:schemeClr val="accent2"/>
                </a:solidFill>
                <a:latin typeface="Salesforce Sans"/>
                <a:ea typeface="Salesforce Sans"/>
                <a:cs typeface="Salesforce Sans"/>
                <a:sym typeface="Salesforce Sans"/>
              </a:rPr>
              <a:t> kompatibel ist, beispielsweise den YubiKey von Yubico oder den Titan Key von Google.</a:t>
            </a:r>
            <a:r>
              <a:rPr lang="de-DE" sz="1500" b="1" dirty="0">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500" dirty="0">
              <a:solidFill>
                <a:srgbClr val="59575C"/>
              </a:solidFill>
              <a:latin typeface="Salesforce Sans"/>
              <a:ea typeface="Salesforce Sans"/>
              <a:cs typeface="Salesforce Sans"/>
              <a:sym typeface="Salesforce Sans"/>
            </a:endParaRPr>
          </a:p>
        </p:txBody>
      </p:sp>
      <p:pic>
        <p:nvPicPr>
          <p:cNvPr id="1215" name="Google Shape;1215;p160"/>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216" name="Google Shape;1216;p160"/>
          <p:cNvSpPr txBox="1"/>
          <p:nvPr/>
        </p:nvSpPr>
        <p:spPr>
          <a:xfrm>
            <a:off x="7478557" y="1793289"/>
            <a:ext cx="4128000" cy="3565755"/>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de-DE" sz="1600" b="1">
                <a:solidFill>
                  <a:srgbClr val="FFFFFF"/>
                </a:solidFill>
                <a:latin typeface="Salesforce Sans"/>
                <a:ea typeface="Salesforce Sans"/>
                <a:cs typeface="Salesforce Sans"/>
                <a:sym typeface="Salesforce Sans"/>
              </a:rPr>
              <a:t>Unterstützte Formfaktoren: </a:t>
            </a:r>
            <a:r>
              <a:rPr lang="de-DE" sz="160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de-DE" sz="1500">
                <a:solidFill>
                  <a:srgbClr val="FFFFFF"/>
                </a:solidFill>
                <a:latin typeface="Salesforce Sans"/>
                <a:ea typeface="Salesforce Sans"/>
                <a:cs typeface="Salesforce Sans"/>
                <a:sym typeface="Salesforce Sans"/>
              </a:rPr>
              <a:t>USB-A, USB-C, Lightning, NFC</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de-DE" sz="1600" b="1">
                <a:solidFill>
                  <a:srgbClr val="FFFFFF"/>
                </a:solidFill>
                <a:latin typeface="Salesforce Sans"/>
                <a:ea typeface="Salesforce Sans"/>
                <a:cs typeface="Salesforce Sans"/>
                <a:sym typeface="Salesforce Sans"/>
              </a:rPr>
              <a:t>Unterstützte Browser für WebAuthn-Schlüssel:</a:t>
            </a:r>
          </a:p>
          <a:p>
            <a:pPr marL="304800" lvl="0" indent="0" algn="l" rtl="0">
              <a:lnSpc>
                <a:spcPct val="115000"/>
              </a:lnSpc>
              <a:spcBef>
                <a:spcPts val="500"/>
              </a:spcBef>
              <a:spcAft>
                <a:spcPts val="0"/>
              </a:spcAft>
              <a:buNone/>
            </a:pPr>
            <a:r>
              <a:rPr lang="de-DE" sz="1500">
                <a:solidFill>
                  <a:srgbClr val="FFFFFF"/>
                </a:solidFill>
                <a:latin typeface="Salesforce Sans"/>
                <a:ea typeface="Salesforce Sans"/>
                <a:cs typeface="Salesforce Sans"/>
                <a:sym typeface="Salesforce Sans"/>
              </a:rPr>
              <a:t>Chrome, Edge, Firefox, Safari</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de-DE" sz="1600" b="1">
                <a:solidFill>
                  <a:srgbClr val="FFFFFF"/>
                </a:solidFill>
                <a:latin typeface="Salesforce Sans"/>
                <a:ea typeface="Salesforce Sans"/>
                <a:cs typeface="Salesforce Sans"/>
                <a:sym typeface="Salesforce Sans"/>
              </a:rPr>
              <a:t>Unterstützte Browser für U2F-Schlüssel:</a:t>
            </a:r>
          </a:p>
          <a:p>
            <a:pPr marL="304800" lvl="0" indent="0" algn="l" rtl="0">
              <a:lnSpc>
                <a:spcPct val="115000"/>
              </a:lnSpc>
              <a:spcBef>
                <a:spcPts val="500"/>
              </a:spcBef>
              <a:spcAft>
                <a:spcPts val="0"/>
              </a:spcAft>
              <a:buNone/>
            </a:pPr>
            <a:r>
              <a:rPr lang="de-DE" sz="1500">
                <a:solidFill>
                  <a:srgbClr val="FFFFFF"/>
                </a:solidFill>
                <a:latin typeface="Salesforce Sans"/>
                <a:ea typeface="Salesforce Sans"/>
                <a:cs typeface="Salesforce Sans"/>
                <a:sym typeface="Salesforce Sans"/>
              </a:rPr>
              <a:t>Chrome, Version 41 oder höher</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5150" y="1072385"/>
            <a:ext cx="6244255"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de-DE" sz="1900" b="1" dirty="0">
                <a:solidFill>
                  <a:schemeClr val="dk1"/>
                </a:solidFill>
                <a:latin typeface="Salesforce Sans"/>
                <a:ea typeface="Salesforce Sans"/>
                <a:cs typeface="Salesforce Sans"/>
                <a:sym typeface="Salesforce Sans"/>
              </a:rPr>
              <a:t>Benutzerfreundliche Hardware-Lösung bietet eine Alternative zu Überprüfungsmethoden mit mobilen Anwendungen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18803" y="1499616"/>
            <a:ext cx="2676786"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1. Melden Sie sich in einem unterstützten Browser bei Ihrem Account an. Sie werden möglicherweise aufgefordert, Ihre Identität mit einem Einmal-Passcode per E-Mail oder Textnachricht zu verifizieren.</a:t>
            </a:r>
          </a:p>
          <a:p>
            <a:r>
              <a:rPr lang="de-DE" sz="1300"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620478"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2. Der Bildschirm „Mit Salesforce Authenticator verbinden“ wird standardmäßig angezeigt. Klicken Sie auf </a:t>
            </a:r>
            <a:r>
              <a:rPr lang="de-DE" sz="1300" b="1" dirty="0"/>
              <a:t>Wählen Sie eine andere Überprüfungsmethode aus</a:t>
            </a:r>
            <a:r>
              <a:rPr lang="de-DE" sz="1300" dirty="0"/>
              <a:t>.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a:t>3. Wählen Sie die Option </a:t>
            </a:r>
            <a:r>
              <a:rPr lang="de-DE" sz="1300" b="1"/>
              <a:t>Universal Second Factor (U2F)-Schlüssel verwenden</a:t>
            </a:r>
            <a:r>
              <a:rPr lang="de-DE" sz="1300"/>
              <a:t>.</a:t>
            </a:r>
          </a:p>
          <a:p>
            <a:pPr algn="ctr"/>
            <a:endParaRPr lang="en-US" sz="1300"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3"/>
          <a:stretch>
            <a:fillRect/>
          </a:stretch>
        </p:blipFill>
        <p:spPr>
          <a:xfrm>
            <a:off x="602286" y="3531991"/>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45066" y="1499616"/>
            <a:ext cx="2676888" cy="18013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4. Der Bildschirm „Sicherheits-schlüssel registrieren“ wird angezeigt. Verbinden Sie den Sicherheitsschlüssel mit Ihrem Computer. Drücken Sie auf die Taste am Sicherheitsschlüssel, wenn Sie vom Browser dazu aufgefordert werden.</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4691" y="3531991"/>
            <a:ext cx="1826154"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32B64569-1A4E-7F49-95F8-F7587AB2A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531991"/>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7512" y="3531991"/>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64581"/>
            <a:ext cx="11046000" cy="553530"/>
          </a:xfrm>
        </p:spPr>
        <p:txBody>
          <a:bodyPr/>
          <a:lstStyle/>
          <a:p>
            <a:r>
              <a:rPr lang="de-DE" sz="2800" dirty="0"/>
              <a:t>Sicherheitsschlüssel: Registrieren eines Schlüssels</a:t>
            </a:r>
          </a:p>
        </p:txBody>
      </p:sp>
      <p:sp>
        <p:nvSpPr>
          <p:cNvPr id="11" name="Text Placeholder 3">
            <a:extLst>
              <a:ext uri="{FF2B5EF4-FFF2-40B4-BE49-F238E27FC236}">
                <a16:creationId xmlns:a16="http://schemas.microsoft.com/office/drawing/2014/main" id="{13225F89-ABC0-6E49-9B7C-E81D9FD32E9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[Auf der Salesforce Platform basierende Produkte]</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520028"/>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6879474" y="4637907"/>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7767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2557B22-877F-5D47-9DDD-162939026BD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5. Wenn der Sicherheits-schlüssel registriert ist, klicken Sie auf </a:t>
            </a:r>
            <a:r>
              <a:rPr lang="de-DE" b="1" dirty="0"/>
              <a:t>Weiter</a:t>
            </a:r>
            <a:r>
              <a:rPr lang="de-DE" dirty="0"/>
              <a:t>. </a:t>
            </a:r>
          </a:p>
          <a:p>
            <a:r>
              <a:rPr lang="de-DE" dirty="0"/>
              <a:t> </a:t>
            </a:r>
          </a:p>
        </p:txBody>
      </p:sp>
      <p:sp>
        <p:nvSpPr>
          <p:cNvPr id="16" name="Rectangle 15">
            <a:extLst>
              <a:ext uri="{FF2B5EF4-FFF2-40B4-BE49-F238E27FC236}">
                <a16:creationId xmlns:a16="http://schemas.microsoft.com/office/drawing/2014/main" id="{697CDAA9-621B-3948-A9A1-5D21739A4A7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6. Das war's auch schon. Sie haben Ihren Sicherheits-schlüssel erfolgreich mit Ihrem Account verbunden und die Anmeldung abgeschlossen.</a:t>
            </a:r>
          </a:p>
          <a:p>
            <a:pPr algn="ctr"/>
            <a:endParaRPr lang="en-US" dirty="0"/>
          </a:p>
        </p:txBody>
      </p:sp>
      <p:pic>
        <p:nvPicPr>
          <p:cNvPr id="17" name="Picture 16" descr="Graphical user interface, application, Teams&#10;&#10;Description automatically generated">
            <a:extLst>
              <a:ext uri="{FF2B5EF4-FFF2-40B4-BE49-F238E27FC236}">
                <a16:creationId xmlns:a16="http://schemas.microsoft.com/office/drawing/2014/main" id="{1C18A644-94A3-9F45-B524-42D8A2042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8" name="Picture 17" descr="A picture containing text, monitor, electronics, computer&#10;&#10;Description automatically generated">
            <a:extLst>
              <a:ext uri="{FF2B5EF4-FFF2-40B4-BE49-F238E27FC236}">
                <a16:creationId xmlns:a16="http://schemas.microsoft.com/office/drawing/2014/main" id="{EA3246FB-0EE2-DA4D-AF29-C4F7C94CBA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9" name="Title 1">
            <a:extLst>
              <a:ext uri="{FF2B5EF4-FFF2-40B4-BE49-F238E27FC236}">
                <a16:creationId xmlns:a16="http://schemas.microsoft.com/office/drawing/2014/main" id="{3BEB7BC1-C758-6345-99F6-9635E5C23E94}"/>
              </a:ext>
            </a:extLst>
          </p:cNvPr>
          <p:cNvSpPr>
            <a:spLocks noGrp="1"/>
          </p:cNvSpPr>
          <p:nvPr>
            <p:ph type="title"/>
          </p:nvPr>
        </p:nvSpPr>
        <p:spPr>
          <a:xfrm>
            <a:off x="571412" y="664581"/>
            <a:ext cx="11046000" cy="553530"/>
          </a:xfrm>
        </p:spPr>
        <p:txBody>
          <a:bodyPr/>
          <a:lstStyle/>
          <a:p>
            <a:r>
              <a:rPr lang="de-DE" sz="2800" dirty="0"/>
              <a:t>Sicherheitsschlüssel: Registrieren eines Schlüssels </a:t>
            </a:r>
            <a:r>
              <a:rPr lang="de-DE" sz="1600" i="1" dirty="0"/>
              <a:t>(Fortsetzung)</a:t>
            </a:r>
          </a:p>
        </p:txBody>
      </p:sp>
    </p:spTree>
    <p:extLst>
      <p:ext uri="{BB962C8B-B14F-4D97-AF65-F5344CB8AC3E}">
        <p14:creationId xmlns:p14="http://schemas.microsoft.com/office/powerpoint/2010/main" val="1734334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604783-9455-2A40-8CB8-FA6762D85360}"/>
              </a:ext>
            </a:extLst>
          </p:cNvPr>
          <p:cNvSpPr/>
          <p:nvPr/>
        </p:nvSpPr>
        <p:spPr>
          <a:xfrm>
            <a:off x="566928" y="1355236"/>
            <a:ext cx="2667160" cy="19293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1. Melden Sie sich in einem unterstützten Browser bei Ihrem Account an. Sie werden möglicherweise aufgefordert, Ihre Identität mit einem Einmal-Passcode per E-Mail oder Textnachricht zu verifizieren. </a:t>
            </a:r>
          </a:p>
        </p:txBody>
      </p:sp>
      <p:sp>
        <p:nvSpPr>
          <p:cNvPr id="3" name="Rectangle 2">
            <a:extLst>
              <a:ext uri="{FF2B5EF4-FFF2-40B4-BE49-F238E27FC236}">
                <a16:creationId xmlns:a16="http://schemas.microsoft.com/office/drawing/2014/main" id="{33CE4F9D-1370-0E40-907E-9EA1C89689A9}"/>
              </a:ext>
            </a:extLst>
          </p:cNvPr>
          <p:cNvSpPr/>
          <p:nvPr/>
        </p:nvSpPr>
        <p:spPr>
          <a:xfrm>
            <a:off x="3520440" y="1355236"/>
            <a:ext cx="2574656" cy="19293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2. Wählen Sie in der Liste der Überprüfungsmethoden </a:t>
            </a:r>
            <a:r>
              <a:rPr lang="de-DE" b="1"/>
              <a:t>Sicherheitsschlüssel</a:t>
            </a:r>
            <a:r>
              <a:rPr lang="de-DE"/>
              <a:t> aus.</a:t>
            </a:r>
          </a:p>
          <a:p>
            <a:pPr algn="ctr"/>
            <a:endParaRPr lang="en-US" dirty="0"/>
          </a:p>
        </p:txBody>
      </p:sp>
      <p:sp>
        <p:nvSpPr>
          <p:cNvPr id="4" name="Rectangle 3">
            <a:extLst>
              <a:ext uri="{FF2B5EF4-FFF2-40B4-BE49-F238E27FC236}">
                <a16:creationId xmlns:a16="http://schemas.microsoft.com/office/drawing/2014/main" id="{CF78D527-BED5-5F4A-83EB-EE36804C6B81}"/>
              </a:ext>
            </a:extLst>
          </p:cNvPr>
          <p:cNvSpPr/>
          <p:nvPr/>
        </p:nvSpPr>
        <p:spPr>
          <a:xfrm>
            <a:off x="6455664" y="1355236"/>
            <a:ext cx="2574656" cy="19293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3. Schließen Sie den Sicherheitsschlüssel an Ihren Computer an und klicken Sie dann auf </a:t>
            </a:r>
            <a:r>
              <a:rPr lang="de-DE" b="1"/>
              <a:t>Registrieren</a:t>
            </a:r>
            <a:r>
              <a:rPr lang="de-DE"/>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559056CB-AD99-B045-A20A-2CB6E44BAD16}"/>
              </a:ext>
            </a:extLst>
          </p:cNvPr>
          <p:cNvPicPr>
            <a:picLocks noChangeAspect="1"/>
          </p:cNvPicPr>
          <p:nvPr/>
        </p:nvPicPr>
        <p:blipFill>
          <a:blip r:embed="rId3"/>
          <a:stretch>
            <a:fillRect/>
          </a:stretch>
        </p:blipFill>
        <p:spPr>
          <a:xfrm>
            <a:off x="602286" y="3493489"/>
            <a:ext cx="2503940" cy="3200400"/>
          </a:xfrm>
          <a:prstGeom prst="rect">
            <a:avLst/>
          </a:prstGeom>
        </p:spPr>
      </p:pic>
      <p:sp>
        <p:nvSpPr>
          <p:cNvPr id="6" name="Rectangle 5">
            <a:extLst>
              <a:ext uri="{FF2B5EF4-FFF2-40B4-BE49-F238E27FC236}">
                <a16:creationId xmlns:a16="http://schemas.microsoft.com/office/drawing/2014/main" id="{246FAE7A-9441-4A45-BA36-6AFDC4EB52D0}"/>
              </a:ext>
            </a:extLst>
          </p:cNvPr>
          <p:cNvSpPr/>
          <p:nvPr/>
        </p:nvSpPr>
        <p:spPr>
          <a:xfrm>
            <a:off x="9393634" y="1355236"/>
            <a:ext cx="2574656" cy="192938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4. Drücken Sie auf die Taste am Sicherheitsschlüssel, wenn Sie vom Browser dazu aufgefordert werden.</a:t>
            </a:r>
          </a:p>
          <a:p>
            <a:endParaRPr lang="en-US" dirty="0"/>
          </a:p>
        </p:txBody>
      </p:sp>
      <p:pic>
        <p:nvPicPr>
          <p:cNvPr id="7" name="Picture 6">
            <a:extLst>
              <a:ext uri="{FF2B5EF4-FFF2-40B4-BE49-F238E27FC236}">
                <a16:creationId xmlns:a16="http://schemas.microsoft.com/office/drawing/2014/main" id="{4EF9824F-F952-3F40-8C4C-577E2F3075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0968" y="3493489"/>
            <a:ext cx="2133600" cy="3200400"/>
          </a:xfrm>
          <a:prstGeom prst="rect">
            <a:avLst/>
          </a:prstGeom>
        </p:spPr>
      </p:pic>
      <p:pic>
        <p:nvPicPr>
          <p:cNvPr id="8" name="Picture 7" descr="Graphical user interface, text, application, Teams&#10;&#10;Description automatically generated">
            <a:extLst>
              <a:ext uri="{FF2B5EF4-FFF2-40B4-BE49-F238E27FC236}">
                <a16:creationId xmlns:a16="http://schemas.microsoft.com/office/drawing/2014/main" id="{0D82F90D-7CCF-894D-A080-DC67DE149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535668"/>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04ADD9D-FB4B-504F-9D2C-0F771C84ED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9639" y="3493489"/>
            <a:ext cx="1866900" cy="3200400"/>
          </a:xfrm>
          <a:prstGeom prst="rect">
            <a:avLst/>
          </a:prstGeom>
        </p:spPr>
      </p:pic>
      <p:sp>
        <p:nvSpPr>
          <p:cNvPr id="10" name="Title 1">
            <a:extLst>
              <a:ext uri="{FF2B5EF4-FFF2-40B4-BE49-F238E27FC236}">
                <a16:creationId xmlns:a16="http://schemas.microsoft.com/office/drawing/2014/main" id="{839F0621-B9AB-4B46-850C-CB7D9BC34D84}"/>
              </a:ext>
            </a:extLst>
          </p:cNvPr>
          <p:cNvSpPr>
            <a:spLocks noGrp="1"/>
          </p:cNvSpPr>
          <p:nvPr>
            <p:ph type="title"/>
          </p:nvPr>
        </p:nvSpPr>
        <p:spPr>
          <a:xfrm>
            <a:off x="571412" y="664581"/>
            <a:ext cx="11046000" cy="553530"/>
          </a:xfrm>
        </p:spPr>
        <p:txBody>
          <a:bodyPr/>
          <a:lstStyle/>
          <a:p>
            <a:r>
              <a:rPr lang="de-DE" sz="2800" dirty="0"/>
              <a:t>Sicherheitsschlüssel: Registrieren eines Schlüssels</a:t>
            </a:r>
          </a:p>
        </p:txBody>
      </p:sp>
      <p:sp>
        <p:nvSpPr>
          <p:cNvPr id="11" name="Text Placeholder 3">
            <a:extLst>
              <a:ext uri="{FF2B5EF4-FFF2-40B4-BE49-F238E27FC236}">
                <a16:creationId xmlns:a16="http://schemas.microsoft.com/office/drawing/2014/main" id="{C5A75716-8B08-6543-B646-87DEAC91E4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[Für andere Salesforce-Produkte]</a:t>
            </a:r>
          </a:p>
          <a:p>
            <a:endParaRPr lang="en-US" dirty="0">
              <a:solidFill>
                <a:srgbClr val="C00000"/>
              </a:solidFill>
            </a:endParaRPr>
          </a:p>
        </p:txBody>
      </p:sp>
      <p:sp>
        <p:nvSpPr>
          <p:cNvPr id="12" name="Rounded Rectangle 11">
            <a:extLst>
              <a:ext uri="{FF2B5EF4-FFF2-40B4-BE49-F238E27FC236}">
                <a16:creationId xmlns:a16="http://schemas.microsoft.com/office/drawing/2014/main" id="{EC8B6E7B-136E-0F41-B518-754C9B366FDB}"/>
              </a:ext>
            </a:extLst>
          </p:cNvPr>
          <p:cNvSpPr/>
          <p:nvPr/>
        </p:nvSpPr>
        <p:spPr>
          <a:xfrm>
            <a:off x="3920374" y="5300425"/>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453878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628967-F196-744F-AD51-DD02C25B0B8D}"/>
              </a:ext>
            </a:extLst>
          </p:cNvPr>
          <p:cNvSpPr/>
          <p:nvPr/>
        </p:nvSpPr>
        <p:spPr>
          <a:xfrm>
            <a:off x="518802" y="1499616"/>
            <a:ext cx="2657535"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5. Legen Sie einen Namen für Ihren Sicherheitsschlüssel fest, damit Sie ihn später leichter zuordnen können, und klicken Sie dann auf </a:t>
            </a:r>
            <a:r>
              <a:rPr lang="de-DE" b="1" dirty="0"/>
              <a:t>Fertig</a:t>
            </a:r>
            <a:r>
              <a:rPr lang="de-DE" dirty="0"/>
              <a:t>.</a:t>
            </a:r>
          </a:p>
          <a:p>
            <a:endParaRPr lang="en-US" dirty="0"/>
          </a:p>
          <a:p>
            <a:r>
              <a:rPr lang="de-DE" dirty="0"/>
              <a:t> </a:t>
            </a:r>
          </a:p>
        </p:txBody>
      </p:sp>
      <p:sp>
        <p:nvSpPr>
          <p:cNvPr id="6" name="Rectangle 5">
            <a:extLst>
              <a:ext uri="{FF2B5EF4-FFF2-40B4-BE49-F238E27FC236}">
                <a16:creationId xmlns:a16="http://schemas.microsoft.com/office/drawing/2014/main" id="{0D0D50AC-E475-C14A-8F8B-03C6A9006FE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6. Das war's auch schon. Sie haben Ihren Sicherheits-schlüssel erfolgreich mit Ihrem Account verbunden und die Anmeldung abgeschlossen.</a:t>
            </a:r>
          </a:p>
        </p:txBody>
      </p:sp>
      <p:pic>
        <p:nvPicPr>
          <p:cNvPr id="7" name="Picture 6">
            <a:extLst>
              <a:ext uri="{FF2B5EF4-FFF2-40B4-BE49-F238E27FC236}">
                <a16:creationId xmlns:a16="http://schemas.microsoft.com/office/drawing/2014/main" id="{2BD39A0C-2319-5144-96C5-3BE89A70AA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82" y="3300984"/>
            <a:ext cx="1870147"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90BCFFB8-1A59-1943-8E18-38C36A497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4" y="4111042"/>
            <a:ext cx="2743200" cy="1580284"/>
          </a:xfrm>
          <a:prstGeom prst="rect">
            <a:avLst/>
          </a:prstGeom>
        </p:spPr>
      </p:pic>
      <p:sp>
        <p:nvSpPr>
          <p:cNvPr id="9" name="Title 1">
            <a:extLst>
              <a:ext uri="{FF2B5EF4-FFF2-40B4-BE49-F238E27FC236}">
                <a16:creationId xmlns:a16="http://schemas.microsoft.com/office/drawing/2014/main" id="{622817F0-B371-4C45-9D8A-6B4ED373D8EA}"/>
              </a:ext>
            </a:extLst>
          </p:cNvPr>
          <p:cNvSpPr>
            <a:spLocks noGrp="1"/>
          </p:cNvSpPr>
          <p:nvPr>
            <p:ph type="title"/>
          </p:nvPr>
        </p:nvSpPr>
        <p:spPr>
          <a:xfrm>
            <a:off x="571412" y="664581"/>
            <a:ext cx="11046000" cy="553530"/>
          </a:xfrm>
        </p:spPr>
        <p:txBody>
          <a:bodyPr/>
          <a:lstStyle/>
          <a:p>
            <a:r>
              <a:rPr lang="de-DE" sz="2800" dirty="0"/>
              <a:t>Sicherheitsschlüssel: Registrieren eines Schlüssels </a:t>
            </a:r>
            <a:r>
              <a:rPr lang="de-DE" sz="1600" i="1" dirty="0"/>
              <a:t>(Fortsetzung)</a:t>
            </a:r>
          </a:p>
        </p:txBody>
      </p:sp>
    </p:spTree>
    <p:extLst>
      <p:ext uri="{BB962C8B-B14F-4D97-AF65-F5344CB8AC3E}">
        <p14:creationId xmlns:p14="http://schemas.microsoft.com/office/powerpoint/2010/main" val="1229284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5"/>
            <a:ext cx="2574656" cy="18044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1. Wechseln Sie in einem unterstützten Browser zum Anmeldebildschirm und geben Sie wie gewohnt Ihren Benutzernamen und Ihr Kennwort ein.</a:t>
            </a:r>
          </a:p>
          <a:p>
            <a:pPr algn="ctr"/>
            <a:r>
              <a:rPr lang="de-DE" dirty="0"/>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5"/>
            <a:ext cx="2574656" cy="18044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2. Salesforce fordert Sie auf, Ihren Sicherheitsschlüssel einzusetzen.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5"/>
            <a:ext cx="2574656" cy="18044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3. Verbinden Sie den Sicherheitsschlüssel mit Ihrem Computer. Drücken Sie auf die Taste am Sicherheitsschlüssel, wenn Sie vom Browser dazu aufgefordert werden.</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515861"/>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5"/>
            <a:ext cx="2574656" cy="180448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4. Sie haben sich erfolgreich an Ihrem Account angemeldet.</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515861"/>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4201661"/>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325919"/>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64581"/>
            <a:ext cx="11046000" cy="553530"/>
          </a:xfrm>
        </p:spPr>
        <p:txBody>
          <a:bodyPr/>
          <a:lstStyle/>
          <a:p>
            <a:r>
              <a:rPr lang="de-DE" sz="2800" dirty="0"/>
              <a:t>Sicherheitsschlüssel: Anmelden</a:t>
            </a:r>
          </a:p>
        </p:txBody>
      </p:sp>
      <p:sp>
        <p:nvSpPr>
          <p:cNvPr id="11" name="Text Placeholder 3">
            <a:extLst>
              <a:ext uri="{FF2B5EF4-FFF2-40B4-BE49-F238E27FC236}">
                <a16:creationId xmlns:a16="http://schemas.microsoft.com/office/drawing/2014/main" id="{46B5100A-4143-294F-8A03-03983B73F1B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[Auf der Salesforce Platform basierende Produkte]</a:t>
            </a:r>
          </a:p>
        </p:txBody>
      </p:sp>
    </p:spTree>
    <p:extLst>
      <p:ext uri="{BB962C8B-B14F-4D97-AF65-F5344CB8AC3E}">
        <p14:creationId xmlns:p14="http://schemas.microsoft.com/office/powerpoint/2010/main" val="105425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1. Wechseln Sie in einem unterstützten Browser zum Anmeldebildschirm und geben Sie wie gewohnt Ihren Benutzernamen und Ihr Kennwort ein.</a:t>
            </a:r>
          </a:p>
          <a:p>
            <a:pPr algn="ctr"/>
            <a:r>
              <a:rPr lang="de-DE"/>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2. Verbinden Sie den Sicherheitsschlüssel, den Sie für Ihren Account registriert haben, mit Ihrem Computer und klicken Sie dann auf </a:t>
            </a:r>
            <a:r>
              <a:rPr lang="de-DE" b="1"/>
              <a:t>Überprüfen</a:t>
            </a:r>
            <a:r>
              <a:rPr lang="de-DE"/>
              <a:t>.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3. Drücken Sie auf die Taste am Sicherheitsschlüssel, wenn Sie vom Browser dazu aufgefordert werden.</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4. Sie haben sich erfolgreich an Ihrem Account angemeldet.</a:t>
            </a:r>
          </a:p>
          <a:p>
            <a:endParaRPr lang="en-US" dirty="0"/>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de-DE" sz="2800" dirty="0"/>
              <a:t>Sicherheitsschlüssel: Anmelden</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dirty="0">
                <a:solidFill>
                  <a:srgbClr val="C00000"/>
                </a:solidFill>
                <a:latin typeface="Times New Roman" panose="02020603050405020304" pitchFamily="18" charset="0"/>
                <a:cs typeface="Times New Roman" panose="02020603050405020304" pitchFamily="18" charset="0"/>
              </a:rPr>
              <a:t>[Für andere Salesforce-Produkte]</a:t>
            </a:r>
          </a:p>
        </p:txBody>
      </p:sp>
    </p:spTree>
    <p:extLst>
      <p:ext uri="{BB962C8B-B14F-4D97-AF65-F5344CB8AC3E}">
        <p14:creationId xmlns:p14="http://schemas.microsoft.com/office/powerpoint/2010/main" val="303279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155"/>
          <p:cNvSpPr txBox="1">
            <a:spLocks noGrp="1"/>
          </p:cNvSpPr>
          <p:nvPr>
            <p:ph type="title"/>
          </p:nvPr>
        </p:nvSpPr>
        <p:spPr>
          <a:xfrm>
            <a:off x="428740" y="250825"/>
            <a:ext cx="9870292"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dirty="0"/>
              <a:t>Verbessern Sie die Sicherheit für Ihr Unternehmen</a:t>
            </a:r>
          </a:p>
        </p:txBody>
      </p:sp>
      <p:sp>
        <p:nvSpPr>
          <p:cNvPr id="1089" name="Google Shape;1089;p155"/>
          <p:cNvSpPr txBox="1">
            <a:spLocks noGrp="1"/>
          </p:cNvSpPr>
          <p:nvPr>
            <p:ph type="body" idx="2"/>
          </p:nvPr>
        </p:nvSpPr>
        <p:spPr>
          <a:xfrm>
            <a:off x="428756" y="1026100"/>
            <a:ext cx="10986806" cy="48097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de-DE" dirty="0"/>
              <a:t>Sichere Salesforce Benutzer-Accounts mit Multi-Faktor-Authentifizierung (MFA)</a:t>
            </a:r>
          </a:p>
        </p:txBody>
      </p:sp>
      <p:sp>
        <p:nvSpPr>
          <p:cNvPr id="1090" name="Google Shape;1090;p155"/>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de-DE" sz="2400" b="1">
                <a:solidFill>
                  <a:srgbClr val="205CA0"/>
                </a:solidFill>
                <a:latin typeface="Salesforce Sans"/>
                <a:ea typeface="Salesforce Sans"/>
                <a:cs typeface="Salesforce Sans"/>
                <a:sym typeface="Salesforce Sans"/>
              </a:rPr>
              <a:t>Etwas, das Sie wissen</a:t>
            </a:r>
          </a:p>
          <a:p>
            <a:pPr marL="0" lvl="0" indent="0" algn="ctr" rtl="0">
              <a:spcBef>
                <a:spcPts val="300"/>
              </a:spcBef>
              <a:spcAft>
                <a:spcPts val="300"/>
              </a:spcAft>
              <a:buNone/>
            </a:pPr>
            <a:r>
              <a:rPr lang="de-DE" sz="1900">
                <a:solidFill>
                  <a:srgbClr val="59575C"/>
                </a:solidFill>
                <a:latin typeface="Salesforce Sans"/>
                <a:ea typeface="Salesforce Sans"/>
                <a:cs typeface="Salesforce Sans"/>
                <a:sym typeface="Salesforce Sans"/>
              </a:rPr>
              <a:t>Anmeldeinformationen</a:t>
            </a:r>
          </a:p>
        </p:txBody>
      </p:sp>
      <p:sp>
        <p:nvSpPr>
          <p:cNvPr id="1091" name="Google Shape;1091;p155"/>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55"/>
          <p:cNvSpPr txBox="1"/>
          <p:nvPr/>
        </p:nvSpPr>
        <p:spPr>
          <a:xfrm>
            <a:off x="4373233" y="3868500"/>
            <a:ext cx="3548359"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de-DE" sz="2400" b="1" dirty="0">
                <a:solidFill>
                  <a:srgbClr val="205CA0"/>
                </a:solidFill>
                <a:latin typeface="Salesforce Sans"/>
                <a:ea typeface="Salesforce Sans"/>
                <a:cs typeface="Salesforce Sans"/>
                <a:sym typeface="Salesforce Sans"/>
              </a:rPr>
              <a:t>Etwas, das Sie besitzen</a:t>
            </a:r>
          </a:p>
          <a:p>
            <a:pPr marL="0" lvl="0" indent="0" algn="ctr" rtl="0">
              <a:spcBef>
                <a:spcPts val="300"/>
              </a:spcBef>
              <a:spcAft>
                <a:spcPts val="0"/>
              </a:spcAft>
              <a:buNone/>
            </a:pPr>
            <a:r>
              <a:rPr lang="de-DE" sz="1900" dirty="0">
                <a:solidFill>
                  <a:schemeClr val="accent2"/>
                </a:solidFill>
                <a:latin typeface="Salesforce Sans"/>
                <a:ea typeface="Salesforce Sans"/>
                <a:cs typeface="Salesforce Sans"/>
                <a:sym typeface="Salesforce Sans"/>
              </a:rPr>
              <a:t>Authentifizierungsanwendung</a:t>
            </a:r>
          </a:p>
          <a:p>
            <a:pPr marL="0" lvl="0" indent="0" algn="ctr" rtl="0">
              <a:spcBef>
                <a:spcPts val="300"/>
              </a:spcBef>
              <a:spcAft>
                <a:spcPts val="0"/>
              </a:spcAft>
              <a:buNone/>
            </a:pPr>
            <a:r>
              <a:rPr lang="de-DE" sz="1900" dirty="0">
                <a:solidFill>
                  <a:schemeClr val="accent2"/>
                </a:solidFill>
                <a:latin typeface="Salesforce Sans"/>
                <a:ea typeface="Salesforce Sans"/>
                <a:cs typeface="Salesforce Sans"/>
                <a:sym typeface="Salesforce Sans"/>
              </a:rPr>
              <a:t> Sicherheitsschlüssel</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093" name="Google Shape;1093;p155"/>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4" name="Google Shape;1094;p155"/>
          <p:cNvGrpSpPr/>
          <p:nvPr/>
        </p:nvGrpSpPr>
        <p:grpSpPr>
          <a:xfrm>
            <a:off x="541677" y="1936201"/>
            <a:ext cx="3657858" cy="2027618"/>
            <a:chOff x="579020" y="2521894"/>
            <a:chExt cx="2974352" cy="1648604"/>
          </a:xfrm>
        </p:grpSpPr>
        <p:pic>
          <p:nvPicPr>
            <p:cNvPr id="1095" name="Google Shape;1095;p155"/>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096" name="Google Shape;1096;p155"/>
            <p:cNvGrpSpPr/>
            <p:nvPr/>
          </p:nvGrpSpPr>
          <p:grpSpPr>
            <a:xfrm>
              <a:off x="579020" y="2521894"/>
              <a:ext cx="2974352" cy="1648604"/>
              <a:chOff x="310555" y="3851187"/>
              <a:chExt cx="4300682" cy="2383754"/>
            </a:xfrm>
          </p:grpSpPr>
          <p:pic>
            <p:nvPicPr>
              <p:cNvPr id="1097" name="Google Shape;1097;p155"/>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098" name="Google Shape;1098;p155"/>
              <p:cNvGrpSpPr/>
              <p:nvPr/>
            </p:nvGrpSpPr>
            <p:grpSpPr>
              <a:xfrm>
                <a:off x="455499" y="3851187"/>
                <a:ext cx="3975729" cy="2269478"/>
                <a:chOff x="0" y="0"/>
                <a:chExt cx="7953048" cy="4539865"/>
              </a:xfrm>
            </p:grpSpPr>
            <p:pic>
              <p:nvPicPr>
                <p:cNvPr id="1099" name="Google Shape;1099;p155"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00" name="Google Shape;1100;p155"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01" name="Google Shape;1101;p155"/>
          <p:cNvGrpSpPr/>
          <p:nvPr/>
        </p:nvGrpSpPr>
        <p:grpSpPr>
          <a:xfrm>
            <a:off x="5619352" y="1822289"/>
            <a:ext cx="1119241" cy="2140950"/>
            <a:chOff x="6224460" y="2105973"/>
            <a:chExt cx="1490930" cy="2851938"/>
          </a:xfrm>
        </p:grpSpPr>
        <p:pic>
          <p:nvPicPr>
            <p:cNvPr id="1102" name="Google Shape;1102;p155"/>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03" name="Google Shape;1103;p155"/>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04" name="Google Shape;1104;p155"/>
          <p:cNvGrpSpPr/>
          <p:nvPr/>
        </p:nvGrpSpPr>
        <p:grpSpPr>
          <a:xfrm>
            <a:off x="8920775" y="2586712"/>
            <a:ext cx="1658500" cy="726600"/>
            <a:chOff x="10951025" y="3294975"/>
            <a:chExt cx="1658500" cy="726600"/>
          </a:xfrm>
        </p:grpSpPr>
        <p:grpSp>
          <p:nvGrpSpPr>
            <p:cNvPr id="1105" name="Google Shape;1105;p155"/>
            <p:cNvGrpSpPr/>
            <p:nvPr/>
          </p:nvGrpSpPr>
          <p:grpSpPr>
            <a:xfrm>
              <a:off x="10951025" y="3500751"/>
              <a:ext cx="315049" cy="315049"/>
              <a:chOff x="12341216" y="3560346"/>
              <a:chExt cx="462627" cy="462627"/>
            </a:xfrm>
          </p:grpSpPr>
          <p:sp>
            <p:nvSpPr>
              <p:cNvPr id="1106" name="Google Shape;1106;p155"/>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07" name="Google Shape;1107;p155"/>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08" name="Google Shape;1108;p155"/>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de-DE"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09" name="Google Shape;1109;p155"/>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10" name="Google Shape;1110;p155"/>
          <p:cNvGrpSpPr/>
          <p:nvPr/>
        </p:nvGrpSpPr>
        <p:grpSpPr>
          <a:xfrm>
            <a:off x="8045655" y="3962866"/>
            <a:ext cx="4119434" cy="2990571"/>
            <a:chOff x="8569990" y="4277450"/>
            <a:chExt cx="3234957" cy="2805139"/>
          </a:xfrm>
        </p:grpSpPr>
        <p:pic>
          <p:nvPicPr>
            <p:cNvPr id="1111" name="Google Shape;1111;p155"/>
            <p:cNvPicPr preferRelativeResize="0"/>
            <p:nvPr/>
          </p:nvPicPr>
          <p:blipFill rotWithShape="1">
            <a:blip r:embed="rId10">
              <a:alphaModFix/>
            </a:blip>
            <a:srcRect/>
            <a:stretch/>
          </p:blipFill>
          <p:spPr>
            <a:xfrm>
              <a:off x="8569990" y="4277450"/>
              <a:ext cx="3234957" cy="2805139"/>
            </a:xfrm>
            <a:prstGeom prst="rect">
              <a:avLst/>
            </a:prstGeom>
            <a:noFill/>
            <a:ln>
              <a:noFill/>
            </a:ln>
          </p:spPr>
        </p:pic>
        <p:sp>
          <p:nvSpPr>
            <p:cNvPr id="1112" name="Google Shape;1112;p155"/>
            <p:cNvSpPr txBox="1"/>
            <p:nvPr/>
          </p:nvSpPr>
          <p:spPr>
            <a:xfrm rot="21576074">
              <a:off x="8838550" y="4733030"/>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sz="1600" b="1" dirty="0">
                  <a:solidFill>
                    <a:srgbClr val="FFFFFF"/>
                  </a:solidFill>
                  <a:latin typeface="Salesforce Sans"/>
                  <a:ea typeface="Salesforce Sans"/>
                  <a:cs typeface="Salesforce Sans"/>
                  <a:sym typeface="Salesforce Sans"/>
                </a:rPr>
                <a:t>Die Aktivierung von MFA ist eine der einfachsten und effektivsten Maßnahmen, die Sie zum Schutz Ihrer Organisation(en) ergreifen können.  </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208;p160">
            <a:extLst>
              <a:ext uri="{FF2B5EF4-FFF2-40B4-BE49-F238E27FC236}">
                <a16:creationId xmlns:a16="http://schemas.microsoft.com/office/drawing/2014/main" id="{7F5E18D5-A47D-4C2F-B92F-6958B4B4995B}"/>
              </a:ext>
            </a:extLst>
          </p:cNvPr>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0" name="Google Shape;1209;p160">
            <a:extLst>
              <a:ext uri="{FF2B5EF4-FFF2-40B4-BE49-F238E27FC236}">
                <a16:creationId xmlns:a16="http://schemas.microsoft.com/office/drawing/2014/main" id="{A168BF17-4F78-497A-815D-1BB043FA2A2C}"/>
              </a:ext>
            </a:extLst>
          </p:cNvPr>
          <p:cNvSpPr txBox="1"/>
          <p:nvPr/>
        </p:nvSpPr>
        <p:spPr>
          <a:xfrm>
            <a:off x="571501" y="2296091"/>
            <a:ext cx="6077778"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Überprüfen der Identität durch Fingerabdruck, Iris-Scan oder Gesichtserkennung</a:t>
            </a:r>
          </a:p>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Keine Anwendungen oder zusätzliche Hardware erforderlich</a:t>
            </a:r>
          </a:p>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Robustes asymmetrisches Kryptosystem, das für jeden Benutzer-Account eindeutig ist</a:t>
            </a:r>
          </a:p>
          <a:p>
            <a:pPr marL="609600" lvl="0" indent="-406400" algn="l" rtl="0">
              <a:spcBef>
                <a:spcPts val="0"/>
              </a:spcBef>
              <a:spcAft>
                <a:spcPts val="0"/>
              </a:spcAft>
              <a:buClr>
                <a:schemeClr val="accent2"/>
              </a:buClr>
              <a:buSzPts val="1600"/>
              <a:buFont typeface="Salesforce Sans"/>
              <a:buChar char="●"/>
            </a:pPr>
            <a:r>
              <a:rPr lang="de-DE" sz="1600" dirty="0">
                <a:solidFill>
                  <a:schemeClr val="accent2"/>
                </a:solidFill>
                <a:latin typeface="Salesforce Sans"/>
                <a:ea typeface="Salesforce Sans"/>
                <a:cs typeface="Salesforce Sans"/>
                <a:sym typeface="Salesforce Sans"/>
              </a:rPr>
              <a:t>Schutz vor Malware, Phishing und Man-in-the-Middle-Angriffen</a:t>
            </a:r>
            <a:endParaRPr sz="1900" dirty="0">
              <a:solidFill>
                <a:schemeClr val="accent2"/>
              </a:solidFill>
              <a:latin typeface="Salesforce Sans"/>
              <a:ea typeface="Salesforce Sans"/>
              <a:cs typeface="Salesforce Sans"/>
              <a:sym typeface="Salesforce Sans"/>
            </a:endParaRPr>
          </a:p>
        </p:txBody>
      </p:sp>
      <p:sp>
        <p:nvSpPr>
          <p:cNvPr id="11" name="Google Shape;1210;p160">
            <a:extLst>
              <a:ext uri="{FF2B5EF4-FFF2-40B4-BE49-F238E27FC236}">
                <a16:creationId xmlns:a16="http://schemas.microsoft.com/office/drawing/2014/main" id="{9FCE5A98-82EE-4BC1-953D-ACD7C084A950}"/>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err="1">
                <a:solidFill>
                  <a:srgbClr val="205CA0"/>
                </a:solidFill>
                <a:latin typeface="Salesforce Sans"/>
                <a:ea typeface="Salesforce Sans"/>
                <a:cs typeface="Salesforce Sans"/>
                <a:sym typeface="Salesforce Sans"/>
              </a:rPr>
              <a:t>Integrierte</a:t>
            </a:r>
            <a:r>
              <a:rPr lang="en-US" sz="3100" b="1" dirty="0">
                <a:solidFill>
                  <a:srgbClr val="205CA0"/>
                </a:solidFill>
                <a:latin typeface="Salesforce Sans"/>
                <a:ea typeface="Salesforce Sans"/>
                <a:cs typeface="Salesforce Sans"/>
                <a:sym typeface="Salesforce Sans"/>
              </a:rPr>
              <a:t> </a:t>
            </a:r>
            <a:r>
              <a:rPr lang="en-US" sz="3100" b="1" dirty="0" err="1">
                <a:solidFill>
                  <a:srgbClr val="205CA0"/>
                </a:solidFill>
                <a:latin typeface="Salesforce Sans"/>
                <a:ea typeface="Salesforce Sans"/>
                <a:cs typeface="Salesforce Sans"/>
                <a:sym typeface="Salesforce Sans"/>
              </a:rPr>
              <a:t>Authentifikatoren</a:t>
            </a:r>
            <a:endParaRPr sz="3100" b="1" dirty="0">
              <a:solidFill>
                <a:srgbClr val="205CA0"/>
              </a:solidFill>
              <a:latin typeface="Salesforce Sans"/>
              <a:ea typeface="Salesforce Sans"/>
              <a:cs typeface="Salesforce Sans"/>
              <a:sym typeface="Salesforce Sans"/>
            </a:endParaRPr>
          </a:p>
        </p:txBody>
      </p:sp>
      <p:sp>
        <p:nvSpPr>
          <p:cNvPr id="12" name="Google Shape;1211;p160">
            <a:extLst>
              <a:ext uri="{FF2B5EF4-FFF2-40B4-BE49-F238E27FC236}">
                <a16:creationId xmlns:a16="http://schemas.microsoft.com/office/drawing/2014/main" id="{8AB3A53F-B7FE-4B24-8EE8-48616411D761}"/>
              </a:ext>
            </a:extLst>
          </p:cNvPr>
          <p:cNvSpPr/>
          <p:nvPr/>
        </p:nvSpPr>
        <p:spPr>
          <a:xfrm>
            <a:off x="7161985" y="1431935"/>
            <a:ext cx="4530300" cy="4928932"/>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 name="Google Shape;1213;p160">
            <a:extLst>
              <a:ext uri="{FF2B5EF4-FFF2-40B4-BE49-F238E27FC236}">
                <a16:creationId xmlns:a16="http://schemas.microsoft.com/office/drawing/2014/main" id="{362E0524-D741-4D6F-B7E8-7122CBE21374}"/>
              </a:ext>
            </a:extLst>
          </p:cNvPr>
          <p:cNvSpPr txBox="1"/>
          <p:nvPr/>
        </p:nvSpPr>
        <p:spPr>
          <a:xfrm>
            <a:off x="582268" y="4491444"/>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de-DE" sz="1900" b="1" dirty="0">
                <a:solidFill>
                  <a:schemeClr val="dk1"/>
                </a:solidFill>
                <a:latin typeface="Salesforce Sans"/>
                <a:ea typeface="Salesforce Sans"/>
                <a:cs typeface="Salesforce Sans"/>
                <a:sym typeface="Salesforce Sans"/>
              </a:rPr>
              <a:t>Dieser Überprüfungsmethodentyp ermöglicht ein komfortables Anmelden!</a:t>
            </a:r>
            <a:endParaRPr sz="1900" b="1" dirty="0">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mj-lt"/>
              <a:buAutoNum type="arabicPeriod"/>
            </a:pPr>
            <a:r>
              <a:rPr lang="de-DE" sz="1600" dirty="0">
                <a:solidFill>
                  <a:schemeClr val="accent2"/>
                </a:solidFill>
                <a:latin typeface="Salesforce Sans"/>
                <a:ea typeface="Salesforce Sans"/>
                <a:cs typeface="Salesforce Sans"/>
                <a:sym typeface="Salesforce Sans"/>
              </a:rPr>
              <a:t>Geben Sie Benutzername und Kennwort ein.</a:t>
            </a:r>
          </a:p>
          <a:p>
            <a:pPr marL="609600" lvl="0" indent="-406400" algn="l" rtl="0">
              <a:lnSpc>
                <a:spcPct val="100000"/>
              </a:lnSpc>
              <a:spcBef>
                <a:spcPts val="700"/>
              </a:spcBef>
              <a:spcAft>
                <a:spcPts val="0"/>
              </a:spcAft>
              <a:buClr>
                <a:schemeClr val="accent2"/>
              </a:buClr>
              <a:buSzPts val="1600"/>
              <a:buFont typeface="+mj-lt"/>
              <a:buAutoNum type="arabicPeriod"/>
            </a:pPr>
            <a:r>
              <a:rPr lang="de-DE" sz="1600" dirty="0">
                <a:solidFill>
                  <a:schemeClr val="accent2"/>
                </a:solidFill>
                <a:latin typeface="Salesforce Sans"/>
                <a:ea typeface="Salesforce Sans"/>
                <a:cs typeface="Salesforce Sans"/>
                <a:sym typeface="Salesforce Sans"/>
              </a:rPr>
              <a:t>Mit dem integrierten Authentifikator übermitteln Sie Ihre biometrischen Identifikationsmerkmale, Ihre PIN oder Ihr Kennwort</a:t>
            </a:r>
            <a:r>
              <a:rPr lang="en-US" sz="1600" dirty="0">
                <a:solidFill>
                  <a:schemeClr val="accent2"/>
                </a:solidFill>
                <a:latin typeface="Salesforce Sans"/>
                <a:ea typeface="Salesforce Sans"/>
                <a:cs typeface="Salesforce Sans"/>
                <a:sym typeface="Salesforce Sans"/>
              </a:rPr>
              <a:t>.</a:t>
            </a:r>
            <a:endParaRPr sz="900" dirty="0">
              <a:solidFill>
                <a:srgbClr val="59575C"/>
              </a:solidFill>
              <a:latin typeface="Salesforce Sans"/>
              <a:ea typeface="Salesforce Sans"/>
              <a:cs typeface="Salesforce Sans"/>
              <a:sym typeface="Salesforce Sans"/>
            </a:endParaRPr>
          </a:p>
        </p:txBody>
      </p:sp>
      <p:sp>
        <p:nvSpPr>
          <p:cNvPr id="14" name="Google Shape;1218;p160">
            <a:extLst>
              <a:ext uri="{FF2B5EF4-FFF2-40B4-BE49-F238E27FC236}">
                <a16:creationId xmlns:a16="http://schemas.microsoft.com/office/drawing/2014/main" id="{377292B1-EC39-4056-ABE1-8B1E1DBB4118}"/>
              </a:ext>
            </a:extLst>
          </p:cNvPr>
          <p:cNvSpPr txBox="1"/>
          <p:nvPr/>
        </p:nvSpPr>
        <p:spPr>
          <a:xfrm>
            <a:off x="442394" y="1205308"/>
            <a:ext cx="6719590"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en-US" sz="1900" b="1" dirty="0" err="1">
                <a:solidFill>
                  <a:schemeClr val="dk1"/>
                </a:solidFill>
                <a:latin typeface="Salesforce Sans"/>
                <a:ea typeface="Salesforce Sans"/>
                <a:cs typeface="Salesforce Sans"/>
                <a:sym typeface="Salesforce Sans"/>
              </a:rPr>
              <a:t>Komfortable</a:t>
            </a:r>
            <a:r>
              <a:rPr lang="en-US" sz="1900" b="1" dirty="0">
                <a:solidFill>
                  <a:schemeClr val="dk1"/>
                </a:solidFill>
                <a:latin typeface="Salesforce Sans"/>
                <a:ea typeface="Salesforce Sans"/>
                <a:cs typeface="Salesforce Sans"/>
                <a:sym typeface="Salesforce Sans"/>
              </a:rPr>
              <a:t> MFA-</a:t>
            </a:r>
            <a:r>
              <a:rPr lang="en-US" sz="1900" b="1" dirty="0" err="1">
                <a:solidFill>
                  <a:schemeClr val="dk1"/>
                </a:solidFill>
                <a:latin typeface="Salesforce Sans"/>
                <a:ea typeface="Salesforce Sans"/>
                <a:cs typeface="Salesforce Sans"/>
                <a:sym typeface="Salesforce Sans"/>
              </a:rPr>
              <a:t>Überprüfung</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über</a:t>
            </a:r>
            <a:r>
              <a:rPr lang="en-US" sz="1900" b="1" dirty="0">
                <a:solidFill>
                  <a:schemeClr val="dk1"/>
                </a:solidFill>
                <a:latin typeface="Salesforce Sans"/>
                <a:ea typeface="Salesforce Sans"/>
                <a:cs typeface="Salesforce Sans"/>
                <a:sym typeface="Salesforce Sans"/>
              </a:rPr>
              <a:t> den </a:t>
            </a:r>
            <a:r>
              <a:rPr lang="en-US" sz="1900" b="1" dirty="0" err="1">
                <a:solidFill>
                  <a:schemeClr val="dk1"/>
                </a:solidFill>
                <a:latin typeface="Salesforce Sans"/>
                <a:ea typeface="Salesforce Sans"/>
                <a:cs typeface="Salesforce Sans"/>
                <a:sym typeface="Salesforce Sans"/>
              </a:rPr>
              <a:t>integrierten</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Authentifikatordienst</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eines</a:t>
            </a:r>
            <a:r>
              <a:rPr lang="en-US" sz="1900" b="1" dirty="0">
                <a:solidFill>
                  <a:schemeClr val="dk1"/>
                </a:solidFill>
                <a:latin typeface="Salesforce Sans"/>
                <a:ea typeface="Salesforce Sans"/>
                <a:cs typeface="Salesforce Sans"/>
                <a:sym typeface="Salesforce Sans"/>
              </a:rPr>
              <a:t> Desktops </a:t>
            </a:r>
            <a:r>
              <a:rPr lang="en-US" sz="1900" b="1" dirty="0" err="1">
                <a:solidFill>
                  <a:schemeClr val="dk1"/>
                </a:solidFill>
                <a:latin typeface="Salesforce Sans"/>
                <a:ea typeface="Salesforce Sans"/>
                <a:cs typeface="Salesforce Sans"/>
                <a:sym typeface="Salesforce Sans"/>
              </a:rPr>
              <a:t>oder</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Mobilgeräts</a:t>
            </a:r>
            <a:r>
              <a:rPr lang="en-US" sz="1900" b="1" dirty="0">
                <a:solidFill>
                  <a:schemeClr val="dk1"/>
                </a:solidFill>
                <a:latin typeface="Salesforce Sans"/>
                <a:ea typeface="Salesforce Sans"/>
                <a:cs typeface="Salesforce Sans"/>
                <a:sym typeface="Salesforce Sans"/>
              </a:rPr>
              <a:t>, </a:t>
            </a:r>
            <a:r>
              <a:rPr lang="en-US" sz="1900" b="1" dirty="0" err="1">
                <a:solidFill>
                  <a:schemeClr val="dk1"/>
                </a:solidFill>
                <a:latin typeface="Salesforce Sans"/>
                <a:ea typeface="Salesforce Sans"/>
                <a:cs typeface="Salesforce Sans"/>
                <a:sym typeface="Salesforce Sans"/>
              </a:rPr>
              <a:t>wie</a:t>
            </a:r>
            <a:r>
              <a:rPr lang="en-US" sz="1900" b="1" dirty="0">
                <a:solidFill>
                  <a:schemeClr val="dk1"/>
                </a:solidFill>
                <a:latin typeface="Salesforce Sans"/>
                <a:ea typeface="Salesforce Sans"/>
                <a:cs typeface="Salesforce Sans"/>
                <a:sym typeface="Salesforce Sans"/>
              </a:rPr>
              <a:t> Windows Hello, Touch ID </a:t>
            </a:r>
            <a:r>
              <a:rPr lang="en-US" sz="1900" b="1" dirty="0" err="1">
                <a:solidFill>
                  <a:schemeClr val="dk1"/>
                </a:solidFill>
                <a:latin typeface="Salesforce Sans"/>
                <a:ea typeface="Salesforce Sans"/>
                <a:cs typeface="Salesforce Sans"/>
                <a:sym typeface="Salesforce Sans"/>
              </a:rPr>
              <a:t>oder</a:t>
            </a:r>
            <a:r>
              <a:rPr lang="en-US" sz="1900" b="1" dirty="0">
                <a:solidFill>
                  <a:schemeClr val="dk1"/>
                </a:solidFill>
                <a:latin typeface="Salesforce Sans"/>
                <a:ea typeface="Salesforce Sans"/>
                <a:cs typeface="Salesforce Sans"/>
                <a:sym typeface="Salesforce Sans"/>
              </a:rPr>
              <a:t> Face ID</a:t>
            </a:r>
            <a:endParaRPr sz="1900" b="1" dirty="0"/>
          </a:p>
        </p:txBody>
      </p:sp>
      <p:pic>
        <p:nvPicPr>
          <p:cNvPr id="15" name="Picture 22">
            <a:extLst>
              <a:ext uri="{FF2B5EF4-FFF2-40B4-BE49-F238E27FC236}">
                <a16:creationId xmlns:a16="http://schemas.microsoft.com/office/drawing/2014/main" id="{62385CAB-9154-4271-8D9C-79996454E9FB}"/>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1216;p160">
            <a:extLst>
              <a:ext uri="{FF2B5EF4-FFF2-40B4-BE49-F238E27FC236}">
                <a16:creationId xmlns:a16="http://schemas.microsoft.com/office/drawing/2014/main" id="{94AFA9A0-E0E6-40EB-93B9-69CD8F7BC2DE}"/>
              </a:ext>
            </a:extLst>
          </p:cNvPr>
          <p:cNvSpPr txBox="1"/>
          <p:nvPr/>
        </p:nvSpPr>
        <p:spPr>
          <a:xfrm>
            <a:off x="7459370" y="2683096"/>
            <a:ext cx="3999205" cy="2844444"/>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de-DE" sz="1500" dirty="0">
                <a:solidFill>
                  <a:srgbClr val="FFFFFF"/>
                </a:solidFill>
                <a:latin typeface="Salesforce Sans"/>
                <a:ea typeface="Salesforce Sans"/>
                <a:cs typeface="Salesforce Sans"/>
                <a:sym typeface="Salesforce Sans"/>
              </a:rPr>
              <a:t>Gerät, Betriebssystem und Browser des Benutzers m</a:t>
            </a:r>
            <a:r>
              <a:rPr lang="de-DE" sz="1500" dirty="0">
                <a:solidFill>
                  <a:schemeClr val="bg1"/>
                </a:solidFill>
                <a:latin typeface="Salesforce Sans"/>
                <a:ea typeface="Salesforce Sans"/>
                <a:cs typeface="Salesforce Sans"/>
                <a:sym typeface="Salesforce Sans"/>
              </a:rPr>
              <a:t>üssen den</a:t>
            </a:r>
            <a:r>
              <a:rPr lang="en-US" sz="1500" dirty="0">
                <a:solidFill>
                  <a:schemeClr val="bg1"/>
                </a:solidFill>
                <a:latin typeface="Salesforce Sans"/>
                <a:ea typeface="Salesforce Sans"/>
                <a:cs typeface="Salesforce Sans"/>
                <a:sym typeface="Salesforce Sans"/>
              </a:rPr>
              <a:t> </a:t>
            </a:r>
            <a:r>
              <a:rPr 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Standard FIDO2 </a:t>
            </a:r>
            <a:r>
              <a:rPr lang="en-US" sz="1500" dirty="0" err="1">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WebAuthn</a:t>
            </a:r>
            <a:r>
              <a:rPr lang="en-US" sz="1500" dirty="0">
                <a:solidFill>
                  <a:schemeClr val="bg1"/>
                </a:solidFill>
                <a:latin typeface="Salesforce Sans"/>
                <a:ea typeface="Salesforce Sans"/>
                <a:cs typeface="Salesforce Sans"/>
                <a:sym typeface="Salesforce Sans"/>
              </a:rPr>
              <a:t> </a:t>
            </a:r>
            <a:r>
              <a:rPr lang="de-DE" sz="1500" dirty="0">
                <a:solidFill>
                  <a:schemeClr val="bg1"/>
                </a:solidFill>
                <a:latin typeface="Salesforce Sans"/>
                <a:ea typeface="Salesforce Sans"/>
                <a:cs typeface="Salesforce Sans"/>
                <a:sym typeface="Salesforce Sans"/>
              </a:rPr>
              <a:t>u</a:t>
            </a:r>
            <a:r>
              <a:rPr lang="de-DE" sz="1500" dirty="0">
                <a:solidFill>
                  <a:srgbClr val="FFFFFF"/>
                </a:solidFill>
                <a:latin typeface="Salesforce Sans"/>
                <a:ea typeface="Salesforce Sans"/>
                <a:cs typeface="Salesforce Sans"/>
                <a:sym typeface="Salesforce Sans"/>
              </a:rPr>
              <a:t>nterstützen.</a:t>
            </a:r>
            <a:endParaRPr lang="en-US" sz="1500" dirty="0">
              <a:solidFill>
                <a:schemeClr val="bg1"/>
              </a:solidFill>
              <a:latin typeface="Salesforce Sans"/>
              <a:ea typeface="Salesforce Sans"/>
              <a:cs typeface="Salesforce Sans"/>
              <a:sym typeface="Salesforce Sans"/>
            </a:endParaRP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de-DE" sz="1500" dirty="0">
                <a:solidFill>
                  <a:srgbClr val="FFFFFF"/>
                </a:solidFill>
                <a:latin typeface="Salesforce Sans"/>
                <a:ea typeface="Salesforce Sans"/>
                <a:cs typeface="Salesforce Sans"/>
                <a:sym typeface="Salesforce Sans"/>
              </a:rPr>
              <a:t>Der integrierte Authentifikatordienst muss aktiviert und eingerichtet sein, </a:t>
            </a:r>
            <a:br>
              <a:rPr lang="de-DE" sz="1500" dirty="0">
                <a:solidFill>
                  <a:srgbClr val="FFFFFF"/>
                </a:solidFill>
                <a:latin typeface="Salesforce Sans"/>
                <a:ea typeface="Salesforce Sans"/>
                <a:cs typeface="Salesforce Sans"/>
                <a:sym typeface="Salesforce Sans"/>
              </a:rPr>
            </a:br>
            <a:r>
              <a:rPr lang="de-DE" sz="1500" dirty="0">
                <a:solidFill>
                  <a:srgbClr val="FFFFFF"/>
                </a:solidFill>
                <a:latin typeface="Salesforce Sans"/>
                <a:ea typeface="Salesforce Sans"/>
                <a:cs typeface="Salesforce Sans"/>
                <a:sym typeface="Salesforce Sans"/>
              </a:rPr>
              <a:t>um die Identität des Benutzers über ein biometrisches Merkmal, eine PIN oder ein Kennwort zu überprüfen.</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de-DE" sz="1500" dirty="0">
                <a:solidFill>
                  <a:srgbClr val="FFFFFF"/>
                </a:solidFill>
                <a:latin typeface="Salesforce Sans"/>
                <a:ea typeface="Salesforce Sans"/>
                <a:cs typeface="Salesforce Sans"/>
                <a:sym typeface="Salesforce Sans"/>
              </a:rPr>
              <a:t>Für die biometrische Authentifizierung muss das Gerät des Benutzers über einen unterstützten Fingerabdruck-, Iris- oder Gesichts-Scanner verfügen.</a:t>
            </a:r>
            <a:endParaRPr sz="12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314237" y="1499616"/>
            <a:ext cx="3016104" cy="1763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1. Melden Sie sich in einem unterstützten Browser bei Ihrem Account an. Sie werden möglicherweise aufgefordert, </a:t>
            </a:r>
            <a:br>
              <a:rPr lang="de-DE" dirty="0"/>
            </a:br>
            <a:r>
              <a:rPr lang="de-DE" dirty="0"/>
              <a:t>Ihre Identität mit einem Einmal-Passcode per E-Mail oder Textnachricht zu verifizieren. </a:t>
            </a:r>
          </a:p>
        </p:txBody>
      </p:sp>
      <p:sp>
        <p:nvSpPr>
          <p:cNvPr id="3" name="Rectangle 2">
            <a:extLst>
              <a:ext uri="{FF2B5EF4-FFF2-40B4-BE49-F238E27FC236}">
                <a16:creationId xmlns:a16="http://schemas.microsoft.com/office/drawing/2014/main" id="{06462AC9-923B-FD44-AAC9-D403368FBACA}"/>
              </a:ext>
            </a:extLst>
          </p:cNvPr>
          <p:cNvSpPr/>
          <p:nvPr/>
        </p:nvSpPr>
        <p:spPr>
          <a:xfrm>
            <a:off x="3520439" y="1499616"/>
            <a:ext cx="2601851" cy="1763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2. Wählen Sie in der Liste der Überprüfungsmethoden </a:t>
            </a:r>
            <a:r>
              <a:rPr lang="de-DE" b="1" dirty="0"/>
              <a:t>Integrierter Authentifikator</a:t>
            </a:r>
            <a:r>
              <a:rPr lang="de-DE" dirty="0"/>
              <a:t> aus.</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660682" y="1499616"/>
            <a:ext cx="2194560" cy="1763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3. Klicken Sie auf </a:t>
            </a:r>
            <a:r>
              <a:rPr lang="de-DE" b="1"/>
              <a:t>Registrieren</a:t>
            </a:r>
            <a:r>
              <a:rPr lang="de-DE"/>
              <a:t>.</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3"/>
          <a:stretch>
            <a:fillRect/>
          </a:stretch>
        </p:blipFill>
        <p:spPr>
          <a:xfrm>
            <a:off x="602286" y="3474241"/>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192126" y="1499616"/>
            <a:ext cx="2776164" cy="176334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4. Geben Sie bei entsprechen-der Aufforderung das Identifikationsmerkmal ein, </a:t>
            </a:r>
            <a:br>
              <a:rPr lang="de-DE" dirty="0"/>
            </a:br>
            <a:r>
              <a:rPr lang="de-DE" dirty="0"/>
              <a:t>das Sie für Ihren integrierten Authentifikator eingerichtet haben, z. B. Fingerabdruck, Gesichts-Scan oder PIN.</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4"/>
          <a:srcRect/>
          <a:stretch/>
        </p:blipFill>
        <p:spPr>
          <a:xfrm>
            <a:off x="3740968" y="3476277"/>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474241"/>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3290" y="3474241"/>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785447"/>
            <a:ext cx="11046000" cy="553530"/>
          </a:xfrm>
        </p:spPr>
        <p:txBody>
          <a:bodyPr/>
          <a:lstStyle/>
          <a:p>
            <a:r>
              <a:rPr lang="de-DE" sz="2800" dirty="0"/>
              <a:t>Integrierte Authentifikatoren: Registrieren eines Authentifikators</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12267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dirty="0">
                <a:solidFill>
                  <a:srgbClr val="C00000"/>
                </a:solidFill>
                <a:latin typeface="Times New Roman" panose="02020603050405020304" pitchFamily="18" charset="0"/>
                <a:cs typeface="Times New Roman" panose="02020603050405020304" pitchFamily="18" charset="0"/>
              </a:rPr>
              <a:t>[Für Heroku, MuleSoft Anypoint Platform und Marketing Cloud – Social]</a:t>
            </a:r>
          </a:p>
          <a:p>
            <a:endParaRPr lang="en-US" dirty="0">
              <a:solidFill>
                <a:srgbClr val="C00000"/>
              </a:solidFill>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803694"/>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5. Legen Sie einen Namen für Ihren integrierten Authentifikator fest, damit Sie ihn später leichter zuordnen können, und klicken Sie dann auf </a:t>
            </a:r>
            <a:r>
              <a:rPr lang="de-DE" b="1"/>
              <a:t>Fertig</a:t>
            </a:r>
            <a:r>
              <a:rPr lang="de-DE"/>
              <a:t>.</a:t>
            </a:r>
          </a:p>
          <a:p>
            <a:endParaRPr lang="en-US" dirty="0"/>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6. Das war's auch schon. Sie haben Ihren integrierten Authentifikator erfolgreich mit Ihrem Account verbunden und die Anmeldung abgeschlossen.</a:t>
            </a:r>
          </a:p>
          <a:p>
            <a:pPr algn="ctr"/>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de-DE" sz="2800" dirty="0"/>
              <a:t>Integrierte Authentifikatoren: Registrieren eines Authentifikators </a:t>
            </a:r>
            <a:r>
              <a:rPr lang="de-DE" sz="1600" i="1" dirty="0"/>
              <a:t>(Fortsetzung)</a:t>
            </a:r>
          </a:p>
        </p:txBody>
      </p:sp>
    </p:spTree>
    <p:extLst>
      <p:ext uri="{BB962C8B-B14F-4D97-AF65-F5344CB8AC3E}">
        <p14:creationId xmlns:p14="http://schemas.microsoft.com/office/powerpoint/2010/main" val="2015401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433137" y="1499616"/>
            <a:ext cx="2842239"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1. Wechseln Sie in einem unterstützten Browser zum Anmeldebildschirm und geben </a:t>
            </a:r>
            <a:br>
              <a:rPr lang="de-DE" sz="1300" dirty="0"/>
            </a:br>
            <a:r>
              <a:rPr lang="de-DE" sz="1300" dirty="0"/>
              <a:t>Sie wie gewohnt Ihren Benutzernamen und Ihr </a:t>
            </a:r>
            <a:br>
              <a:rPr lang="de-DE" sz="1300" dirty="0"/>
            </a:br>
            <a:r>
              <a:rPr lang="de-DE" sz="1300" dirty="0"/>
              <a:t>Kennwort ein.</a:t>
            </a:r>
          </a:p>
          <a:p>
            <a:pPr algn="ctr"/>
            <a:r>
              <a:rPr lang="de-DE" sz="1300" dirty="0"/>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a:t>2. Wenn der Bildschirm „Verifizieren Sie Ihre Identität“ angezeigt wird, klicken Sie auf </a:t>
            </a:r>
            <a:r>
              <a:rPr lang="de-DE" sz="1300" b="1"/>
              <a:t>Überprüfen</a:t>
            </a:r>
            <a:r>
              <a:rPr lang="de-DE" sz="1300"/>
              <a:t>. </a:t>
            </a:r>
          </a:p>
        </p:txBody>
      </p:sp>
      <p:sp>
        <p:nvSpPr>
          <p:cNvPr id="4" name="Rectangle 3">
            <a:extLst>
              <a:ext uri="{FF2B5EF4-FFF2-40B4-BE49-F238E27FC236}">
                <a16:creationId xmlns:a16="http://schemas.microsoft.com/office/drawing/2014/main" id="{45F21EB2-6D38-9640-937A-9E6F0E51BE11}"/>
              </a:ext>
            </a:extLst>
          </p:cNvPr>
          <p:cNvSpPr/>
          <p:nvPr/>
        </p:nvSpPr>
        <p:spPr>
          <a:xfrm>
            <a:off x="6340159" y="1499616"/>
            <a:ext cx="2850952"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3. Geben Sie bei entsprechender Aufforderung das Identifikations-merkmal ein, das Sie für Ihren integrierten Authentifikator eingerichtet haben, z. B. Fingerabdruck, Gesichts-Scan oder PIN.</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a:t>4. Sie haben sich erfolgreich angemeldet.</a:t>
            </a:r>
          </a:p>
          <a:p>
            <a:endParaRPr lang="en-US" sz="1300"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64581"/>
            <a:ext cx="11046000" cy="553530"/>
          </a:xfrm>
        </p:spPr>
        <p:txBody>
          <a:bodyPr/>
          <a:lstStyle/>
          <a:p>
            <a:r>
              <a:rPr lang="de-DE" sz="2800" dirty="0"/>
              <a:t>Integrierte Authentifikatoren: Anmelden</a:t>
            </a:r>
          </a:p>
        </p:txBody>
      </p:sp>
      <p:sp>
        <p:nvSpPr>
          <p:cNvPr id="11" name="Text Placeholder 3">
            <a:extLst>
              <a:ext uri="{FF2B5EF4-FFF2-40B4-BE49-F238E27FC236}">
                <a16:creationId xmlns:a16="http://schemas.microsoft.com/office/drawing/2014/main" id="{4801D551-5368-F44F-B66E-316CA0C7393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[Für Heroku, MuleSoft Anypoint Platform und Marketing Cloud – Social]</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7D5A278-9462-344F-B5DF-0E9607C75393}"/>
              </a:ext>
            </a:extLst>
          </p:cNvPr>
          <p:cNvSpPr>
            <a:spLocks noGrp="1"/>
          </p:cNvSpPr>
          <p:nvPr>
            <p:ph type="title"/>
          </p:nvPr>
        </p:nvSpPr>
        <p:spPr>
          <a:xfrm>
            <a:off x="571504" y="63500"/>
            <a:ext cx="11045400" cy="990300"/>
          </a:xfrm>
        </p:spPr>
        <p:txBody>
          <a:bodyPr/>
          <a:lstStyle/>
          <a:p>
            <a:r>
              <a:rPr lang="de-DE"/>
              <a:t>Unterstützung und Ressourcen</a:t>
            </a:r>
          </a:p>
        </p:txBody>
      </p:sp>
      <p:sp>
        <p:nvSpPr>
          <p:cNvPr id="8" name="Text Placeholder 3">
            <a:extLst>
              <a:ext uri="{FF2B5EF4-FFF2-40B4-BE49-F238E27FC236}">
                <a16:creationId xmlns:a16="http://schemas.microsoft.com/office/drawing/2014/main" id="{E3C6561B-8AA3-DA42-B420-2C1BCEDC7038}"/>
              </a:ext>
            </a:extLst>
          </p:cNvPr>
          <p:cNvSpPr txBox="1">
            <a:spLocks/>
          </p:cNvSpPr>
          <p:nvPr/>
        </p:nvSpPr>
        <p:spPr>
          <a:xfrm>
            <a:off x="989555" y="1856982"/>
            <a:ext cx="9732988"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de-DE" sz="2000" dirty="0">
                <a:solidFill>
                  <a:srgbClr val="C00000"/>
                </a:solidFill>
                <a:latin typeface="Times New Roman" panose="02020603050405020304" pitchFamily="18" charset="0"/>
                <a:cs typeface="Times New Roman" panose="02020603050405020304" pitchFamily="18" charset="0"/>
              </a:rPr>
              <a:t>[Administratoren: Nehmen Sie in diese Folie Folgendes auf:</a:t>
            </a:r>
          </a:p>
          <a:p>
            <a:pPr marL="571500" indent="-342900">
              <a:buFont typeface="Arial" panose="020B0604020202020204" pitchFamily="34" charset="0"/>
              <a:buChar char="•"/>
            </a:pPr>
            <a:r>
              <a:rPr lang="de-DE" sz="2000" dirty="0">
                <a:solidFill>
                  <a:srgbClr val="C00000"/>
                </a:solidFill>
                <a:latin typeface="Times New Roman" panose="02020603050405020304" pitchFamily="18" charset="0"/>
                <a:cs typeface="Times New Roman" panose="02020603050405020304" pitchFamily="18" charset="0"/>
              </a:rPr>
              <a:t>Vorgehensweise der Benutzer, wenn sie Hilfe benötigen oder Fragen stellen möchten</a:t>
            </a:r>
          </a:p>
          <a:p>
            <a:pPr marL="571500" indent="-342900">
              <a:buFont typeface="Arial" panose="020B0604020202020204" pitchFamily="34" charset="0"/>
              <a:buChar char="•"/>
            </a:pPr>
            <a:r>
              <a:rPr lang="de-DE" sz="2000" dirty="0">
                <a:solidFill>
                  <a:srgbClr val="C00000"/>
                </a:solidFill>
                <a:latin typeface="Times New Roman" panose="02020603050405020304" pitchFamily="18" charset="0"/>
                <a:cs typeface="Times New Roman" panose="02020603050405020304" pitchFamily="18" charset="0"/>
              </a:rPr>
              <a:t>Links zu Ihren Materialien zur MFA-Schulung und zur Einarbeitung]</a:t>
            </a:r>
          </a:p>
        </p:txBody>
      </p:sp>
    </p:spTree>
    <p:extLst>
      <p:ext uri="{BB962C8B-B14F-4D97-AF65-F5344CB8AC3E}">
        <p14:creationId xmlns:p14="http://schemas.microsoft.com/office/powerpoint/2010/main" val="970479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3" name="TextBox 2">
            <a:extLst>
              <a:ext uri="{FF2B5EF4-FFF2-40B4-BE49-F238E27FC236}">
                <a16:creationId xmlns:a16="http://schemas.microsoft.com/office/drawing/2014/main" id="{8A7AE8C3-625A-4900-B60D-845A3805DD68}"/>
              </a:ext>
            </a:extLst>
          </p:cNvPr>
          <p:cNvSpPr txBox="1"/>
          <p:nvPr/>
        </p:nvSpPr>
        <p:spPr>
          <a:xfrm>
            <a:off x="2146852" y="3329607"/>
            <a:ext cx="3419061" cy="1785104"/>
          </a:xfrm>
          <a:prstGeom prst="rect">
            <a:avLst/>
          </a:prstGeom>
          <a:noFill/>
        </p:spPr>
        <p:txBody>
          <a:bodyPr wrap="square" rtlCol="0">
            <a:spAutoFit/>
          </a:bodyPr>
          <a:lstStyle/>
          <a:p>
            <a:pPr algn="ctr"/>
            <a:r>
              <a:rPr lang="de-DE" sz="5500" b="1" dirty="0">
                <a:solidFill>
                  <a:srgbClr val="E8DEC4"/>
                </a:solidFill>
              </a:rPr>
              <a:t>Vielen Dank</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56"/>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de-DE" sz="2300">
                <a:solidFill>
                  <a:srgbClr val="205CA0"/>
                </a:solidFill>
                <a:latin typeface="Salesforce Sans"/>
                <a:ea typeface="Salesforce Sans"/>
                <a:cs typeface="Salesforce Sans"/>
                <a:sym typeface="Salesforce Sans"/>
              </a:rPr>
              <a:t>MFA kann einige der am häufigsten vorkommenden Angriffsformen verhindern</a:t>
            </a:r>
          </a:p>
        </p:txBody>
      </p:sp>
      <p:sp>
        <p:nvSpPr>
          <p:cNvPr id="1118" name="Google Shape;1118;p15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a:solidFill>
                  <a:srgbClr val="205CA0"/>
                </a:solidFill>
                <a:latin typeface="Salesforce Sans"/>
                <a:ea typeface="Salesforce Sans"/>
                <a:cs typeface="Salesforce Sans"/>
                <a:sym typeface="Salesforce Sans"/>
              </a:rPr>
              <a:t>So verhindert MFA häufig vorkommende Angriffe</a:t>
            </a:r>
          </a:p>
        </p:txBody>
      </p:sp>
      <p:sp>
        <p:nvSpPr>
          <p:cNvPr id="1119" name="Google Shape;1119;p156"/>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Phishing, Vishing, Smishing</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Spear-Phishing</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Keyloggers</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Credential-Stuffing</a:t>
            </a:r>
          </a:p>
          <a:p>
            <a:pPr marL="0" lvl="0" indent="0" algn="l" rtl="0">
              <a:spcBef>
                <a:spcPts val="1100"/>
              </a:spcBef>
              <a:spcAft>
                <a:spcPts val="0"/>
              </a:spcAft>
              <a:buNone/>
            </a:pPr>
            <a:r>
              <a:rPr lang="de-DE" sz="1900">
                <a:solidFill>
                  <a:srgbClr val="59575C"/>
                </a:solidFill>
                <a:latin typeface="Salesforce Sans"/>
                <a:ea typeface="Salesforce Sans"/>
                <a:cs typeface="Salesforce Sans"/>
                <a:sym typeface="Salesforce Sans"/>
              </a:rPr>
              <a:t>Brute-Force-Angriffe</a:t>
            </a:r>
          </a:p>
          <a:p>
            <a:pPr marL="0" lvl="0" indent="0" algn="l" rtl="0">
              <a:spcBef>
                <a:spcPts val="1100"/>
              </a:spcBef>
              <a:spcAft>
                <a:spcPts val="300"/>
              </a:spcAft>
              <a:buNone/>
            </a:pPr>
            <a:r>
              <a:rPr lang="de-DE" sz="1900">
                <a:solidFill>
                  <a:srgbClr val="59575C"/>
                </a:solidFill>
                <a:latin typeface="Salesforce Sans"/>
                <a:ea typeface="Salesforce Sans"/>
                <a:cs typeface="Salesforce Sans"/>
                <a:sym typeface="Salesforce Sans"/>
              </a:rPr>
              <a:t>Man-in-the-Middle (MITM) Angriffe</a:t>
            </a:r>
          </a:p>
        </p:txBody>
      </p:sp>
      <p:sp>
        <p:nvSpPr>
          <p:cNvPr id="1120" name="Google Shape;1120;p156"/>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21" name="Google Shape;1121;p156"/>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a:solidFill>
                  <a:srgbClr val="205CA0"/>
                </a:solidFill>
                <a:latin typeface="Salesforce Sans"/>
                <a:ea typeface="Salesforce Sans"/>
                <a:cs typeface="Salesforce Sans"/>
                <a:sym typeface="Salesforce Sans"/>
              </a:rPr>
              <a:t>Angreifer sendet eine E-Mail an Zielperson</a:t>
            </a:r>
          </a:p>
        </p:txBody>
      </p:sp>
      <p:sp>
        <p:nvSpPr>
          <p:cNvPr id="1122" name="Google Shape;1122;p156"/>
          <p:cNvSpPr txBox="1"/>
          <p:nvPr/>
        </p:nvSpPr>
        <p:spPr>
          <a:xfrm>
            <a:off x="298385" y="3227030"/>
            <a:ext cx="2237598"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dirty="0">
                <a:solidFill>
                  <a:srgbClr val="205CA0"/>
                </a:solidFill>
                <a:latin typeface="Salesforce Sans"/>
                <a:ea typeface="Salesforce Sans"/>
                <a:cs typeface="Salesforce Sans"/>
                <a:sym typeface="Salesforce Sans"/>
              </a:rPr>
              <a:t>Angreifer erhält Benutzernamen/</a:t>
            </a:r>
            <a:br>
              <a:rPr lang="de-DE" sz="1500" b="1" dirty="0">
                <a:solidFill>
                  <a:srgbClr val="205CA0"/>
                </a:solidFill>
                <a:latin typeface="Salesforce Sans"/>
                <a:ea typeface="Salesforce Sans"/>
                <a:cs typeface="Salesforce Sans"/>
                <a:sym typeface="Salesforce Sans"/>
              </a:rPr>
            </a:br>
            <a:r>
              <a:rPr lang="de-DE" sz="1500" b="1" dirty="0">
                <a:solidFill>
                  <a:srgbClr val="205CA0"/>
                </a:solidFill>
                <a:latin typeface="Salesforce Sans"/>
                <a:ea typeface="Salesforce Sans"/>
                <a:cs typeface="Salesforce Sans"/>
                <a:sym typeface="Salesforce Sans"/>
              </a:rPr>
              <a:t>Kennwort der Zielperson</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23" name="Google Shape;1123;p156"/>
          <p:cNvSpPr txBox="1"/>
          <p:nvPr/>
        </p:nvSpPr>
        <p:spPr>
          <a:xfrm>
            <a:off x="4611807" y="3303317"/>
            <a:ext cx="1796400"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a:solidFill>
                  <a:srgbClr val="205CA0"/>
                </a:solidFill>
                <a:latin typeface="Salesforce Sans"/>
                <a:ea typeface="Salesforce Sans"/>
                <a:cs typeface="Salesforce Sans"/>
                <a:sym typeface="Salesforce Sans"/>
              </a:rPr>
              <a:t>Zielperson klickt auf die E-Mail, die zu einer Phishing-Website führt</a:t>
            </a:r>
          </a:p>
        </p:txBody>
      </p:sp>
      <p:sp>
        <p:nvSpPr>
          <p:cNvPr id="1124" name="Google Shape;1124;p156"/>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25" name="Google Shape;1125;p156"/>
          <p:cNvGrpSpPr/>
          <p:nvPr/>
        </p:nvGrpSpPr>
        <p:grpSpPr>
          <a:xfrm>
            <a:off x="3159975" y="1936722"/>
            <a:ext cx="763910" cy="477380"/>
            <a:chOff x="5452305" y="5153744"/>
            <a:chExt cx="203200" cy="127000"/>
          </a:xfrm>
        </p:grpSpPr>
        <p:sp>
          <p:nvSpPr>
            <p:cNvPr id="1126" name="Google Shape;1126;p156"/>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7" name="Google Shape;1127;p156"/>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8" name="Google Shape;1128;p156"/>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9" name="Google Shape;1129;p156"/>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30" name="Google Shape;1130;p156"/>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31" name="Google Shape;1131;p156"/>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32" name="Google Shape;1132;p156"/>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33" name="Google Shape;1133;p156"/>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34" name="Google Shape;1134;p156"/>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35" name="Google Shape;1135;p156"/>
          <p:cNvSpPr txBox="1"/>
          <p:nvPr/>
        </p:nvSpPr>
        <p:spPr>
          <a:xfrm>
            <a:off x="344781" y="5168333"/>
            <a:ext cx="2046639"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de-DE" sz="1500" b="1" dirty="0">
                <a:solidFill>
                  <a:srgbClr val="205CA0"/>
                </a:solidFill>
                <a:latin typeface="Salesforce Sans"/>
                <a:ea typeface="Salesforce Sans"/>
                <a:cs typeface="Salesforce Sans"/>
                <a:sym typeface="Salesforce Sans"/>
              </a:rPr>
              <a:t>Dank MFA wird dem Angreifer der Zugriff auf den Account der Zielperson verweigert</a:t>
            </a:r>
          </a:p>
        </p:txBody>
      </p:sp>
      <p:sp>
        <p:nvSpPr>
          <p:cNvPr id="1136" name="Google Shape;1136;p156"/>
          <p:cNvSpPr txBox="1"/>
          <p:nvPr/>
        </p:nvSpPr>
        <p:spPr>
          <a:xfrm>
            <a:off x="3048580" y="3935257"/>
            <a:ext cx="986400"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de-DE" sz="1500" b="1">
                <a:latin typeface="Salesforce Sans"/>
                <a:ea typeface="Salesforce Sans"/>
                <a:cs typeface="Salesforce Sans"/>
                <a:sym typeface="Salesforce Sans"/>
              </a:rPr>
              <a:t>Phishing-Website</a:t>
            </a:r>
          </a:p>
        </p:txBody>
      </p:sp>
      <p:cxnSp>
        <p:nvCxnSpPr>
          <p:cNvPr id="1137" name="Google Shape;1137;p156"/>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38" name="Google Shape;1138;p156"/>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39" name="Google Shape;1139;p156"/>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144;p157">
            <a:extLst>
              <a:ext uri="{FF2B5EF4-FFF2-40B4-BE49-F238E27FC236}">
                <a16:creationId xmlns:a16="http://schemas.microsoft.com/office/drawing/2014/main" id="{A8F1D8FD-7CB4-4F8B-8380-7DBB6B518983}"/>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sz="3100" b="1" dirty="0" err="1">
                <a:solidFill>
                  <a:srgbClr val="205CA0"/>
                </a:solidFill>
                <a:latin typeface="Salesforce Sans"/>
                <a:ea typeface="Salesforce Sans"/>
                <a:cs typeface="Salesforce Sans"/>
                <a:sym typeface="Salesforce Sans"/>
              </a:rPr>
              <a:t>Robuste</a:t>
            </a:r>
            <a:r>
              <a:rPr lang="en-US" sz="3100" b="1" dirty="0">
                <a:solidFill>
                  <a:srgbClr val="205CA0"/>
                </a:solidFill>
                <a:latin typeface="Salesforce Sans"/>
                <a:ea typeface="Salesforce Sans"/>
                <a:cs typeface="Salesforce Sans"/>
                <a:sym typeface="Salesforce Sans"/>
              </a:rPr>
              <a:t> </a:t>
            </a:r>
            <a:r>
              <a:rPr lang="en-US" sz="3100" b="1" dirty="0" err="1">
                <a:solidFill>
                  <a:srgbClr val="205CA0"/>
                </a:solidFill>
                <a:latin typeface="Salesforce Sans"/>
                <a:ea typeface="Salesforce Sans"/>
                <a:cs typeface="Salesforce Sans"/>
                <a:sym typeface="Salesforce Sans"/>
              </a:rPr>
              <a:t>Überprüfungsmethoden</a:t>
            </a:r>
            <a:r>
              <a:rPr lang="en-US" sz="3100" b="1" dirty="0">
                <a:solidFill>
                  <a:srgbClr val="205CA0"/>
                </a:solidFill>
                <a:latin typeface="Salesforce Sans"/>
                <a:ea typeface="Salesforce Sans"/>
                <a:cs typeface="Salesforce Sans"/>
                <a:sym typeface="Salesforce Sans"/>
              </a:rPr>
              <a:t> </a:t>
            </a:r>
            <a:r>
              <a:rPr lang="en-US" sz="3100" b="1" dirty="0" err="1">
                <a:solidFill>
                  <a:srgbClr val="205CA0"/>
                </a:solidFill>
                <a:latin typeface="Salesforce Sans"/>
                <a:ea typeface="Salesforce Sans"/>
                <a:cs typeface="Salesforce Sans"/>
                <a:sym typeface="Salesforce Sans"/>
              </a:rPr>
              <a:t>für</a:t>
            </a:r>
            <a:r>
              <a:rPr lang="en-US" sz="3100" b="1" dirty="0">
                <a:solidFill>
                  <a:srgbClr val="205CA0"/>
                </a:solidFill>
                <a:latin typeface="Salesforce Sans"/>
                <a:ea typeface="Salesforce Sans"/>
                <a:cs typeface="Salesforce Sans"/>
                <a:sym typeface="Salesforce Sans"/>
              </a:rPr>
              <a:t> MFA</a:t>
            </a:r>
            <a:endParaRPr sz="3100" b="1" dirty="0">
              <a:solidFill>
                <a:srgbClr val="205CA0"/>
              </a:solidFill>
              <a:latin typeface="Salesforce Sans"/>
              <a:ea typeface="Salesforce Sans"/>
              <a:cs typeface="Salesforce Sans"/>
              <a:sym typeface="Salesforce Sans"/>
            </a:endParaRPr>
          </a:p>
        </p:txBody>
      </p:sp>
      <p:sp>
        <p:nvSpPr>
          <p:cNvPr id="10" name="Google Shape;1145;p157">
            <a:extLst>
              <a:ext uri="{FF2B5EF4-FFF2-40B4-BE49-F238E27FC236}">
                <a16:creationId xmlns:a16="http://schemas.microsoft.com/office/drawing/2014/main" id="{566A025B-2425-43C2-B90C-21F7D93DDB31}"/>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de-DE" sz="2300" dirty="0">
                <a:solidFill>
                  <a:srgbClr val="205CA0"/>
                </a:solidFill>
                <a:latin typeface="Salesforce Sans"/>
                <a:ea typeface="Salesforce Sans"/>
                <a:cs typeface="Salesforce Sans"/>
                <a:sym typeface="Salesforce Sans"/>
              </a:rPr>
              <a:t>Salesforce unterstützt folgende Arten von Überprüfungsmethoden</a:t>
            </a:r>
            <a:endParaRPr sz="2300" strike="sngStrike" dirty="0">
              <a:solidFill>
                <a:srgbClr val="205CA0"/>
              </a:solidFill>
              <a:latin typeface="Salesforce Sans"/>
              <a:ea typeface="Salesforce Sans"/>
              <a:cs typeface="Salesforce Sans"/>
              <a:sym typeface="Salesforce Sans"/>
            </a:endParaRPr>
          </a:p>
        </p:txBody>
      </p:sp>
      <p:sp>
        <p:nvSpPr>
          <p:cNvPr id="11" name="Google Shape;1150;p157">
            <a:extLst>
              <a:ext uri="{FF2B5EF4-FFF2-40B4-BE49-F238E27FC236}">
                <a16:creationId xmlns:a16="http://schemas.microsoft.com/office/drawing/2014/main" id="{1F0CD45D-51FD-43EB-82CD-8BEDC84C9BEF}"/>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CC9FEEB4-A699-4379-BF4D-A48662B7484E}"/>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3" name="Google Shape;1165;p157">
            <a:extLst>
              <a:ext uri="{FF2B5EF4-FFF2-40B4-BE49-F238E27FC236}">
                <a16:creationId xmlns:a16="http://schemas.microsoft.com/office/drawing/2014/main" id="{3B7E92AD-CC16-429F-A8DA-AC21415D64E0}"/>
              </a:ext>
            </a:extLst>
          </p:cNvPr>
          <p:cNvGrpSpPr/>
          <p:nvPr/>
        </p:nvGrpSpPr>
        <p:grpSpPr>
          <a:xfrm>
            <a:off x="9242224" y="2705422"/>
            <a:ext cx="2742617" cy="2743226"/>
            <a:chOff x="7009601" y="2029117"/>
            <a:chExt cx="2057477" cy="2057471"/>
          </a:xfrm>
        </p:grpSpPr>
        <p:sp>
          <p:nvSpPr>
            <p:cNvPr id="14" name="Google Shape;1166;p157">
              <a:extLst>
                <a:ext uri="{FF2B5EF4-FFF2-40B4-BE49-F238E27FC236}">
                  <a16:creationId xmlns:a16="http://schemas.microsoft.com/office/drawing/2014/main" id="{3D922339-AFF3-449C-AB06-24F6C34004B6}"/>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5" name="Google Shape;1167;p157">
              <a:extLst>
                <a:ext uri="{FF2B5EF4-FFF2-40B4-BE49-F238E27FC236}">
                  <a16:creationId xmlns:a16="http://schemas.microsoft.com/office/drawing/2014/main" id="{C9466672-6D38-461C-B72A-A0DF2ED52373}"/>
                </a:ext>
              </a:extLst>
            </p:cNvPr>
            <p:cNvPicPr preferRelativeResize="0"/>
            <p:nvPr/>
          </p:nvPicPr>
          <p:blipFill rotWithShape="1">
            <a:blip r:embed="rId2">
              <a:alphaModFix/>
            </a:blip>
            <a:srcRect/>
            <a:stretch/>
          </p:blipFill>
          <p:spPr>
            <a:xfrm>
              <a:off x="7009601" y="2029117"/>
              <a:ext cx="2057477" cy="2057471"/>
            </a:xfrm>
            <a:prstGeom prst="rect">
              <a:avLst/>
            </a:prstGeom>
            <a:noFill/>
            <a:ln>
              <a:noFill/>
            </a:ln>
          </p:spPr>
        </p:pic>
        <p:sp>
          <p:nvSpPr>
            <p:cNvPr id="16" name="Google Shape;1168;p157">
              <a:extLst>
                <a:ext uri="{FF2B5EF4-FFF2-40B4-BE49-F238E27FC236}">
                  <a16:creationId xmlns:a16="http://schemas.microsoft.com/office/drawing/2014/main" id="{6076762C-FC7F-4B74-931D-4A8472B42036}"/>
                </a:ext>
              </a:extLst>
            </p:cNvPr>
            <p:cNvSpPr txBox="1"/>
            <p:nvPr/>
          </p:nvSpPr>
          <p:spPr>
            <a:xfrm>
              <a:off x="7148315" y="2688336"/>
              <a:ext cx="1806019"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sz="1200" dirty="0" err="1">
                  <a:solidFill>
                    <a:srgbClr val="FFFFFF"/>
                  </a:solidFill>
                  <a:latin typeface="Salesforce Sans"/>
                  <a:ea typeface="Salesforce Sans"/>
                  <a:cs typeface="Salesforce Sans"/>
                  <a:sym typeface="Salesforce Sans"/>
                </a:rPr>
                <a:t>Überprüfung</a:t>
              </a:r>
              <a:r>
                <a:rPr lang="en-US" sz="1200" dirty="0">
                  <a:solidFill>
                    <a:srgbClr val="FFFFFF"/>
                  </a:solidFill>
                  <a:latin typeface="Salesforce Sans"/>
                  <a:ea typeface="Salesforce Sans"/>
                  <a:cs typeface="Salesforce Sans"/>
                  <a:sym typeface="Salesforce Sans"/>
                </a:rPr>
                <a:t> per SMS-</a:t>
              </a:r>
              <a:r>
                <a:rPr lang="en-US" sz="1200" dirty="0" err="1">
                  <a:solidFill>
                    <a:srgbClr val="FFFFFF"/>
                  </a:solidFill>
                  <a:latin typeface="Salesforce Sans"/>
                  <a:ea typeface="Salesforce Sans"/>
                  <a:cs typeface="Salesforce Sans"/>
                  <a:sym typeface="Salesforce Sans"/>
                </a:rPr>
                <a:t>Textnachricht</a:t>
              </a:r>
              <a:endParaRPr lang="en-US" sz="1200" dirty="0">
                <a:solidFill>
                  <a:srgbClr val="FFFFFF"/>
                </a:solidFill>
                <a:latin typeface="Salesforce Sans"/>
                <a:ea typeface="Salesforce Sans"/>
                <a:cs typeface="Salesforce Sans"/>
                <a:sym typeface="Salesforce Sans"/>
              </a:endParaRPr>
            </a:p>
            <a:p>
              <a:pPr marL="0" marR="0" lvl="0" indent="0" algn="ctr" rtl="0">
                <a:spcBef>
                  <a:spcPts val="0"/>
                </a:spcBef>
                <a:spcAft>
                  <a:spcPts val="0"/>
                </a:spcAft>
                <a:buClr>
                  <a:srgbClr val="FFFFFF"/>
                </a:buClr>
                <a:buSzPts val="2400"/>
                <a:buFont typeface="Salesforce Sans"/>
                <a:buNone/>
              </a:pPr>
              <a:r>
                <a:rPr lang="en-US" sz="1200" dirty="0" err="1">
                  <a:solidFill>
                    <a:srgbClr val="FFFFFF"/>
                  </a:solidFill>
                  <a:latin typeface="Salesforce Sans"/>
                  <a:ea typeface="Salesforce Sans"/>
                  <a:cs typeface="Salesforce Sans"/>
                  <a:sym typeface="Salesforce Sans"/>
                </a:rPr>
                <a:t>Überprüfung</a:t>
              </a:r>
              <a:r>
                <a:rPr lang="en-US" sz="1200" dirty="0">
                  <a:solidFill>
                    <a:srgbClr val="FFFFFF"/>
                  </a:solidFill>
                  <a:latin typeface="Salesforce Sans"/>
                  <a:ea typeface="Salesforce Sans"/>
                  <a:cs typeface="Salesforce Sans"/>
                  <a:sym typeface="Salesforce Sans"/>
                </a:rPr>
                <a:t> per </a:t>
              </a:r>
              <a:r>
                <a:rPr lang="en-US" sz="1200" dirty="0" err="1">
                  <a:solidFill>
                    <a:srgbClr val="FFFFFF"/>
                  </a:solidFill>
                  <a:latin typeface="Salesforce Sans"/>
                  <a:ea typeface="Salesforce Sans"/>
                  <a:cs typeface="Salesforce Sans"/>
                  <a:sym typeface="Salesforce Sans"/>
                </a:rPr>
                <a:t>Telefonanruf</a:t>
              </a:r>
              <a:endParaRPr lang="en-US" sz="1200" dirty="0">
                <a:solidFill>
                  <a:srgbClr val="FFFFFF"/>
                </a:solidFill>
                <a:latin typeface="Salesforce Sans"/>
                <a:ea typeface="Salesforce Sans"/>
                <a:cs typeface="Salesforce Sans"/>
                <a:sym typeface="Salesforce Sans"/>
              </a:endParaRPr>
            </a:p>
            <a:p>
              <a:pPr marL="0" marR="0" lvl="0" indent="0" algn="ctr" rtl="0">
                <a:spcBef>
                  <a:spcPts val="0"/>
                </a:spcBef>
                <a:spcAft>
                  <a:spcPts val="0"/>
                </a:spcAft>
                <a:buClr>
                  <a:srgbClr val="FFFFFF"/>
                </a:buClr>
                <a:buSzPts val="2400"/>
                <a:buFont typeface="Salesforce Sans"/>
                <a:buNone/>
              </a:pPr>
              <a:r>
                <a:rPr lang="en-US" sz="1200" dirty="0" err="1">
                  <a:solidFill>
                    <a:srgbClr val="FFFFFF"/>
                  </a:solidFill>
                  <a:latin typeface="Salesforce Sans"/>
                  <a:ea typeface="Salesforce Sans"/>
                  <a:cs typeface="Salesforce Sans"/>
                  <a:sym typeface="Salesforce Sans"/>
                </a:rPr>
                <a:t>Überprüfung</a:t>
              </a:r>
              <a:r>
                <a:rPr lang="en-US" sz="1200" dirty="0">
                  <a:solidFill>
                    <a:srgbClr val="FFFFFF"/>
                  </a:solidFill>
                  <a:latin typeface="Salesforce Sans"/>
                  <a:ea typeface="Salesforce Sans"/>
                  <a:cs typeface="Salesforce Sans"/>
                  <a:sym typeface="Salesforce Sans"/>
                </a:rPr>
                <a:t> per E-Mail</a:t>
              </a:r>
              <a:endParaRPr sz="1200" dirty="0"/>
            </a:p>
          </p:txBody>
        </p:sp>
        <p:sp>
          <p:nvSpPr>
            <p:cNvPr id="17" name="Google Shape;1169;p157">
              <a:extLst>
                <a:ext uri="{FF2B5EF4-FFF2-40B4-BE49-F238E27FC236}">
                  <a16:creationId xmlns:a16="http://schemas.microsoft.com/office/drawing/2014/main" id="{B283A553-D459-4ECF-831F-D83250FB59DB}"/>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en-US" sz="1600" b="1" dirty="0" err="1">
                  <a:solidFill>
                    <a:srgbClr val="FFFFFF"/>
                  </a:solidFill>
                  <a:latin typeface="Salesforce Sans"/>
                  <a:ea typeface="Salesforce Sans"/>
                  <a:cs typeface="Salesforce Sans"/>
                  <a:sym typeface="Salesforce Sans"/>
                </a:rPr>
                <a:t>Nicht</a:t>
              </a:r>
              <a:r>
                <a:rPr lang="en-US" sz="1600" b="1" dirty="0">
                  <a:solidFill>
                    <a:srgbClr val="FFFFFF"/>
                  </a:solidFill>
                  <a:latin typeface="Salesforce Sans"/>
                  <a:ea typeface="Salesforce Sans"/>
                  <a:cs typeface="Salesforce Sans"/>
                  <a:sym typeface="Salesforce Sans"/>
                </a:rPr>
                <a:t> </a:t>
              </a:r>
              <a:r>
                <a:rPr lang="en-US" sz="1600" b="1" dirty="0" err="1">
                  <a:solidFill>
                    <a:srgbClr val="FFFFFF"/>
                  </a:solidFill>
                  <a:latin typeface="Salesforce Sans"/>
                  <a:ea typeface="Salesforce Sans"/>
                  <a:cs typeface="Salesforce Sans"/>
                  <a:sym typeface="Salesforce Sans"/>
                </a:rPr>
                <a:t>unterstützt</a:t>
              </a:r>
              <a:endParaRPr sz="1600" b="1" dirty="0"/>
            </a:p>
          </p:txBody>
        </p:sp>
        <p:pic>
          <p:nvPicPr>
            <p:cNvPr id="18" name="Google Shape;1170;p157">
              <a:extLst>
                <a:ext uri="{FF2B5EF4-FFF2-40B4-BE49-F238E27FC236}">
                  <a16:creationId xmlns:a16="http://schemas.microsoft.com/office/drawing/2014/main" id="{F1301CA1-448B-4C69-B4DE-FCAD3F7FC074}"/>
                </a:ext>
              </a:extLst>
            </p:cNvPr>
            <p:cNvPicPr preferRelativeResize="0"/>
            <p:nvPr/>
          </p:nvPicPr>
          <p:blipFill rotWithShape="1">
            <a:blip r:embed="rId3">
              <a:alphaModFix/>
            </a:blip>
            <a:srcRect/>
            <a:stretch/>
          </p:blipFill>
          <p:spPr>
            <a:xfrm>
              <a:off x="7731449" y="3466800"/>
              <a:ext cx="229670" cy="382325"/>
            </a:xfrm>
            <a:prstGeom prst="rect">
              <a:avLst/>
            </a:prstGeom>
            <a:noFill/>
            <a:ln>
              <a:noFill/>
            </a:ln>
          </p:spPr>
        </p:pic>
        <p:pic>
          <p:nvPicPr>
            <p:cNvPr id="19" name="Google Shape;1171;p157">
              <a:extLst>
                <a:ext uri="{FF2B5EF4-FFF2-40B4-BE49-F238E27FC236}">
                  <a16:creationId xmlns:a16="http://schemas.microsoft.com/office/drawing/2014/main" id="{BE95D429-6F7E-4D3C-841E-840F33CA5B87}"/>
                </a:ext>
              </a:extLst>
            </p:cNvPr>
            <p:cNvPicPr preferRelativeResize="0"/>
            <p:nvPr/>
          </p:nvPicPr>
          <p:blipFill>
            <a:blip r:embed="rId4">
              <a:alphaModFix/>
            </a:blip>
            <a:stretch>
              <a:fillRect/>
            </a:stretch>
          </p:blipFill>
          <p:spPr>
            <a:xfrm>
              <a:off x="8068175" y="3500063"/>
              <a:ext cx="318000" cy="315795"/>
            </a:xfrm>
            <a:prstGeom prst="rect">
              <a:avLst/>
            </a:prstGeom>
            <a:noFill/>
            <a:ln>
              <a:noFill/>
            </a:ln>
          </p:spPr>
        </p:pic>
        <p:sp>
          <p:nvSpPr>
            <p:cNvPr id="20" name="Google Shape;1172;p157">
              <a:extLst>
                <a:ext uri="{FF2B5EF4-FFF2-40B4-BE49-F238E27FC236}">
                  <a16:creationId xmlns:a16="http://schemas.microsoft.com/office/drawing/2014/main" id="{4DE966A3-4451-4924-AC05-A6D4C050763E}"/>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1" name="Google Shape;1173;p157">
              <a:extLst>
                <a:ext uri="{FF2B5EF4-FFF2-40B4-BE49-F238E27FC236}">
                  <a16:creationId xmlns:a16="http://schemas.microsoft.com/office/drawing/2014/main" id="{FD1A5CDF-18FF-4E89-89AE-A54D3A978EAA}"/>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2" name="Google Shape;1150;p157">
            <a:extLst>
              <a:ext uri="{FF2B5EF4-FFF2-40B4-BE49-F238E27FC236}">
                <a16:creationId xmlns:a16="http://schemas.microsoft.com/office/drawing/2014/main" id="{5A336770-EEE8-4F9A-9412-B6B4A4CA867A}"/>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3" name="Google Shape;1150;p157">
            <a:extLst>
              <a:ext uri="{FF2B5EF4-FFF2-40B4-BE49-F238E27FC236}">
                <a16:creationId xmlns:a16="http://schemas.microsoft.com/office/drawing/2014/main" id="{46B55474-DDEC-4260-BA35-AE9F4EAF5D09}"/>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4" name="Google Shape;1164;p157">
            <a:extLst>
              <a:ext uri="{FF2B5EF4-FFF2-40B4-BE49-F238E27FC236}">
                <a16:creationId xmlns:a16="http://schemas.microsoft.com/office/drawing/2014/main" id="{63915B0B-D23D-4361-81D2-FE9EC3532654}"/>
              </a:ext>
            </a:extLst>
          </p:cNvPr>
          <p:cNvPicPr preferRelativeResize="0">
            <a:picLocks noChangeAspect="1"/>
          </p:cNvPicPr>
          <p:nvPr/>
        </p:nvPicPr>
        <p:blipFill>
          <a:blip r:embed="rId5">
            <a:alphaModFix/>
          </a:blip>
          <a:stretch>
            <a:fillRect/>
          </a:stretch>
        </p:blipFill>
        <p:spPr>
          <a:xfrm>
            <a:off x="2444633" y="1793207"/>
            <a:ext cx="343879" cy="457200"/>
          </a:xfrm>
          <a:prstGeom prst="rect">
            <a:avLst/>
          </a:prstGeom>
          <a:noFill/>
          <a:ln>
            <a:noFill/>
          </a:ln>
        </p:spPr>
      </p:pic>
      <p:sp>
        <p:nvSpPr>
          <p:cNvPr id="25" name="Google Shape;1156;p157">
            <a:extLst>
              <a:ext uri="{FF2B5EF4-FFF2-40B4-BE49-F238E27FC236}">
                <a16:creationId xmlns:a16="http://schemas.microsoft.com/office/drawing/2014/main" id="{5220F0FE-F9D3-47E9-BA7E-97DCF40242B4}"/>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1900" dirty="0">
                <a:solidFill>
                  <a:srgbClr val="FFFFFF"/>
                </a:solidFill>
                <a:latin typeface="Salesforce Sans"/>
                <a:ea typeface="Salesforce Sans"/>
                <a:cs typeface="Salesforce Sans"/>
                <a:sym typeface="Salesforce Sans"/>
              </a:rPr>
              <a:t>Mobile Salesforce Authenticator-</a:t>
            </a:r>
            <a:r>
              <a:rPr lang="en-US" sz="1900" dirty="0" err="1">
                <a:solidFill>
                  <a:srgbClr val="FFFFFF"/>
                </a:solidFill>
                <a:latin typeface="Salesforce Sans"/>
                <a:ea typeface="Salesforce Sans"/>
                <a:cs typeface="Salesforce Sans"/>
                <a:sym typeface="Salesforce Sans"/>
              </a:rPr>
              <a:t>Anwendung</a:t>
            </a:r>
            <a:endParaRPr sz="1900" dirty="0">
              <a:solidFill>
                <a:srgbClr val="FFFFFF"/>
              </a:solidFill>
              <a:latin typeface="Salesforce Sans"/>
              <a:ea typeface="Salesforce Sans"/>
              <a:cs typeface="Salesforce Sans"/>
              <a:sym typeface="Salesforce Sans"/>
            </a:endParaRPr>
          </a:p>
        </p:txBody>
      </p:sp>
      <p:sp>
        <p:nvSpPr>
          <p:cNvPr id="26" name="Google Shape;1160;p157">
            <a:extLst>
              <a:ext uri="{FF2B5EF4-FFF2-40B4-BE49-F238E27FC236}">
                <a16:creationId xmlns:a16="http://schemas.microsoft.com/office/drawing/2014/main" id="{8460663A-8D7F-4CBC-BCBE-238EFDA89243}"/>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Schnelle</a:t>
            </a:r>
            <a:r>
              <a:rPr lang="en-US" sz="1100" dirty="0">
                <a:solidFill>
                  <a:srgbClr val="FFFFFF"/>
                </a:solidFill>
                <a:latin typeface="Salesforce Sans"/>
                <a:ea typeface="Salesforce Sans"/>
                <a:cs typeface="Salesforce Sans"/>
                <a:sym typeface="Salesforce Sans"/>
              </a:rPr>
              <a:t> </a:t>
            </a:r>
            <a:r>
              <a:rPr lang="en-US" sz="1100" dirty="0" err="1">
                <a:solidFill>
                  <a:srgbClr val="FFFFFF"/>
                </a:solidFill>
                <a:latin typeface="Salesforce Sans"/>
                <a:ea typeface="Salesforce Sans"/>
                <a:cs typeface="Salesforce Sans"/>
                <a:sym typeface="Salesforce Sans"/>
              </a:rPr>
              <a:t>kostenlose</a:t>
            </a:r>
            <a:r>
              <a:rPr lang="en-US" sz="1100" dirty="0">
                <a:solidFill>
                  <a:srgbClr val="FFFFFF"/>
                </a:solidFill>
                <a:latin typeface="Salesforce Sans"/>
                <a:ea typeface="Salesforce Sans"/>
                <a:cs typeface="Salesforce Sans"/>
                <a:sym typeface="Salesforce Sans"/>
              </a:rPr>
              <a:t> </a:t>
            </a:r>
            <a:r>
              <a:rPr lang="en-US" sz="1100" dirty="0" err="1">
                <a:solidFill>
                  <a:srgbClr val="FFFFFF"/>
                </a:solidFill>
                <a:latin typeface="Salesforce Sans"/>
                <a:ea typeface="Salesforce Sans"/>
                <a:cs typeface="Salesforce Sans"/>
                <a:sym typeface="Salesforce Sans"/>
              </a:rPr>
              <a:t>Authentifizierung</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27" name="Google Shape;1158;p157">
            <a:extLst>
              <a:ext uri="{FF2B5EF4-FFF2-40B4-BE49-F238E27FC236}">
                <a16:creationId xmlns:a16="http://schemas.microsoft.com/office/drawing/2014/main" id="{FFA61C7E-50AA-442E-8B3D-AA1E7036BEE0}"/>
              </a:ext>
            </a:extLst>
          </p:cNvPr>
          <p:cNvSpPr txBox="1"/>
          <p:nvPr/>
        </p:nvSpPr>
        <p:spPr>
          <a:xfrm>
            <a:off x="4832886" y="2392276"/>
            <a:ext cx="4090146"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1900" dirty="0" err="1">
                <a:solidFill>
                  <a:srgbClr val="FFFFFF"/>
                </a:solidFill>
                <a:latin typeface="Salesforce Sans"/>
                <a:ea typeface="Salesforce Sans"/>
                <a:cs typeface="Salesforce Sans"/>
                <a:sym typeface="Salesforce Sans"/>
              </a:rPr>
              <a:t>Authentifizierungsanwendungen</a:t>
            </a:r>
            <a:br>
              <a:rPr lang="en-US" sz="1900" dirty="0">
                <a:solidFill>
                  <a:srgbClr val="FFFFFF"/>
                </a:solidFill>
                <a:latin typeface="Salesforce Sans"/>
                <a:ea typeface="Salesforce Sans"/>
                <a:cs typeface="Salesforce Sans"/>
                <a:sym typeface="Salesforce Sans"/>
              </a:rPr>
            </a:br>
            <a:r>
              <a:rPr lang="en-US" sz="1900" dirty="0">
                <a:solidFill>
                  <a:srgbClr val="FFFFFF"/>
                </a:solidFill>
                <a:latin typeface="Salesforce Sans"/>
                <a:ea typeface="Salesforce Sans"/>
                <a:cs typeface="Salesforce Sans"/>
                <a:sym typeface="Salesforce Sans"/>
              </a:rPr>
              <a:t>von </a:t>
            </a:r>
            <a:r>
              <a:rPr lang="en-US" sz="1900" dirty="0" err="1">
                <a:solidFill>
                  <a:srgbClr val="FFFFFF"/>
                </a:solidFill>
                <a:latin typeface="Salesforce Sans"/>
                <a:ea typeface="Salesforce Sans"/>
                <a:cs typeface="Salesforce Sans"/>
                <a:sym typeface="Salesforce Sans"/>
              </a:rPr>
              <a:t>Drittanbietern</a:t>
            </a:r>
            <a:endParaRPr sz="1900" dirty="0">
              <a:solidFill>
                <a:srgbClr val="FFFFFF"/>
              </a:solidFill>
              <a:latin typeface="Salesforce Sans"/>
              <a:ea typeface="Salesforce Sans"/>
              <a:cs typeface="Salesforce Sans"/>
              <a:sym typeface="Salesforce Sans"/>
            </a:endParaRPr>
          </a:p>
        </p:txBody>
      </p:sp>
      <p:sp>
        <p:nvSpPr>
          <p:cNvPr id="28" name="Google Shape;1161;p157">
            <a:extLst>
              <a:ext uri="{FF2B5EF4-FFF2-40B4-BE49-F238E27FC236}">
                <a16:creationId xmlns:a16="http://schemas.microsoft.com/office/drawing/2014/main" id="{350C760C-8259-4BF8-9731-96B960EF341E}"/>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Beispiele</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29" name="Google Shape;1163;p157">
            <a:extLst>
              <a:ext uri="{FF2B5EF4-FFF2-40B4-BE49-F238E27FC236}">
                <a16:creationId xmlns:a16="http://schemas.microsoft.com/office/drawing/2014/main" id="{1184133E-279C-41A0-A097-F577B86D40F6}"/>
              </a:ext>
            </a:extLst>
          </p:cNvPr>
          <p:cNvPicPr preferRelativeResize="0"/>
          <p:nvPr/>
        </p:nvPicPr>
        <p:blipFill>
          <a:blip r:embed="rId7">
            <a:alphaModFix/>
          </a:blip>
          <a:stretch>
            <a:fillRect/>
          </a:stretch>
        </p:blipFill>
        <p:spPr>
          <a:xfrm>
            <a:off x="2263095" y="4364718"/>
            <a:ext cx="706951" cy="438719"/>
          </a:xfrm>
          <a:prstGeom prst="rect">
            <a:avLst/>
          </a:prstGeom>
          <a:noFill/>
          <a:ln>
            <a:noFill/>
          </a:ln>
        </p:spPr>
      </p:pic>
      <p:sp>
        <p:nvSpPr>
          <p:cNvPr id="30" name="Google Shape;1159;p157">
            <a:extLst>
              <a:ext uri="{FF2B5EF4-FFF2-40B4-BE49-F238E27FC236}">
                <a16:creationId xmlns:a16="http://schemas.microsoft.com/office/drawing/2014/main" id="{47E756AE-F827-4262-9FB2-BE50655E0655}"/>
              </a:ext>
            </a:extLst>
          </p:cNvPr>
          <p:cNvSpPr txBox="1"/>
          <p:nvPr/>
        </p:nvSpPr>
        <p:spPr>
          <a:xfrm>
            <a:off x="1202635" y="4929150"/>
            <a:ext cx="2763158"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1900" dirty="0" err="1">
                <a:solidFill>
                  <a:srgbClr val="FFFFFF"/>
                </a:solidFill>
                <a:latin typeface="Salesforce Sans"/>
                <a:ea typeface="Salesforce Sans"/>
                <a:cs typeface="Salesforce Sans"/>
                <a:sym typeface="Salesforce Sans"/>
              </a:rPr>
              <a:t>Sicherheitsschlüssel</a:t>
            </a:r>
            <a:endParaRPr sz="1900" dirty="0"/>
          </a:p>
        </p:txBody>
      </p:sp>
      <p:sp>
        <p:nvSpPr>
          <p:cNvPr id="31" name="Google Shape;1162;p157">
            <a:extLst>
              <a:ext uri="{FF2B5EF4-FFF2-40B4-BE49-F238E27FC236}">
                <a16:creationId xmlns:a16="http://schemas.microsoft.com/office/drawing/2014/main" id="{2EA41307-B6E4-4ED3-BFA6-66B5EB3D427B}"/>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Beispiele</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YubiKey von </a:t>
            </a:r>
            <a:r>
              <a:rPr lang="en-US" sz="1100" dirty="0" err="1">
                <a:solidFill>
                  <a:srgbClr val="FFFFFF"/>
                </a:solidFill>
                <a:latin typeface="Salesforce Sans"/>
                <a:ea typeface="Salesforce Sans"/>
                <a:cs typeface="Salesforce Sans"/>
                <a:sym typeface="Salesforce Sans"/>
              </a:rPr>
              <a:t>Yubico</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IE" sz="1100" dirty="0">
                <a:solidFill>
                  <a:srgbClr val="FFFFFF"/>
                </a:solidFill>
                <a:latin typeface="Salesforce Sans"/>
                <a:ea typeface="Salesforce Sans"/>
                <a:cs typeface="Salesforce Sans"/>
                <a:sym typeface="Salesforce Sans"/>
              </a:rPr>
              <a:t>Titan Security Key von Google</a:t>
            </a:r>
            <a:endParaRPr sz="1100" dirty="0">
              <a:solidFill>
                <a:srgbClr val="FFFFFF"/>
              </a:solidFill>
              <a:latin typeface="Salesforce Sans"/>
              <a:ea typeface="Salesforce Sans"/>
              <a:cs typeface="Salesforce Sans"/>
              <a:sym typeface="Salesforce Sans"/>
            </a:endParaRPr>
          </a:p>
        </p:txBody>
      </p:sp>
      <p:pic>
        <p:nvPicPr>
          <p:cNvPr id="32" name="Picture 22">
            <a:extLst>
              <a:ext uri="{FF2B5EF4-FFF2-40B4-BE49-F238E27FC236}">
                <a16:creationId xmlns:a16="http://schemas.microsoft.com/office/drawing/2014/main" id="{E2F0A8D8-0DBA-4247-9287-D09ECCCD8B5A}"/>
              </a:ext>
            </a:extLst>
          </p:cNvPr>
          <p:cNvPicPr>
            <a:picLocks noChangeAspect="1" noChangeArrowheads="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9">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3" name="Google Shape;1159;p157">
            <a:extLst>
              <a:ext uri="{FF2B5EF4-FFF2-40B4-BE49-F238E27FC236}">
                <a16:creationId xmlns:a16="http://schemas.microsoft.com/office/drawing/2014/main" id="{9EA78794-A5BE-473B-AAE5-0EF20638D91C}"/>
              </a:ext>
            </a:extLst>
          </p:cNvPr>
          <p:cNvSpPr txBox="1"/>
          <p:nvPr/>
        </p:nvSpPr>
        <p:spPr>
          <a:xfrm>
            <a:off x="4862702" y="4929150"/>
            <a:ext cx="4042811"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en-US" sz="1900" dirty="0" err="1">
                <a:solidFill>
                  <a:srgbClr val="FFFFFF"/>
                </a:solidFill>
                <a:latin typeface="Salesforce Sans"/>
                <a:ea typeface="Salesforce Sans"/>
                <a:cs typeface="Salesforce Sans"/>
                <a:sym typeface="Salesforce Sans"/>
              </a:rPr>
              <a:t>Integrierte</a:t>
            </a:r>
            <a:r>
              <a:rPr lang="en-US" sz="1900" dirty="0">
                <a:solidFill>
                  <a:srgbClr val="FFFFFF"/>
                </a:solidFill>
                <a:latin typeface="Salesforce Sans"/>
                <a:ea typeface="Salesforce Sans"/>
                <a:cs typeface="Salesforce Sans"/>
                <a:sym typeface="Salesforce Sans"/>
              </a:rPr>
              <a:t> </a:t>
            </a:r>
            <a:r>
              <a:rPr lang="en-US" sz="1900" dirty="0" err="1">
                <a:solidFill>
                  <a:srgbClr val="FFFFFF"/>
                </a:solidFill>
                <a:latin typeface="Salesforce Sans"/>
                <a:ea typeface="Salesforce Sans"/>
                <a:cs typeface="Salesforce Sans"/>
                <a:sym typeface="Salesforce Sans"/>
              </a:rPr>
              <a:t>Authentifikatoren</a:t>
            </a:r>
            <a:endParaRPr sz="1900" dirty="0"/>
          </a:p>
        </p:txBody>
      </p:sp>
      <p:sp>
        <p:nvSpPr>
          <p:cNvPr id="34" name="Google Shape;1161;p157">
            <a:extLst>
              <a:ext uri="{FF2B5EF4-FFF2-40B4-BE49-F238E27FC236}">
                <a16:creationId xmlns:a16="http://schemas.microsoft.com/office/drawing/2014/main" id="{0B9F7C23-1BE0-4B50-98BC-24F68B081BD1}"/>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de-DE" sz="1100" dirty="0">
                <a:solidFill>
                  <a:schemeClr val="bg1"/>
                </a:solidFill>
              </a:rPr>
              <a:t>Biometrische Systeme für Desktop und Mobilgeräte, wie z. B.:</a:t>
            </a:r>
            <a:r>
              <a:rPr lang="en-US" sz="1100" dirty="0">
                <a:solidFill>
                  <a:schemeClr val="bg1"/>
                </a:solidFill>
              </a:rPr>
              <a:t>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35" name="Picture 2">
            <a:extLst>
              <a:ext uri="{FF2B5EF4-FFF2-40B4-BE49-F238E27FC236}">
                <a16:creationId xmlns:a16="http://schemas.microsoft.com/office/drawing/2014/main" id="{CD72D916-C80E-46F4-9E83-48E0127C10B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a:extLst>
              <a:ext uri="{FF2B5EF4-FFF2-40B4-BE49-F238E27FC236}">
                <a16:creationId xmlns:a16="http://schemas.microsoft.com/office/drawing/2014/main" id="{925583D4-6817-4EE5-8D19-D5D57C52DC8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a:extLst>
              <a:ext uri="{FF2B5EF4-FFF2-40B4-BE49-F238E27FC236}">
                <a16:creationId xmlns:a16="http://schemas.microsoft.com/office/drawing/2014/main" id="{4425609F-52FB-470F-8CEA-F576F46458B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161"/>
          <p:cNvSpPr txBox="1"/>
          <p:nvPr/>
        </p:nvSpPr>
        <p:spPr>
          <a:xfrm>
            <a:off x="571484" y="243300"/>
            <a:ext cx="10250242"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dirty="0">
                <a:solidFill>
                  <a:srgbClr val="205CA0"/>
                </a:solidFill>
                <a:latin typeface="Salesforce Sans"/>
                <a:ea typeface="Salesforce Sans"/>
                <a:cs typeface="Salesforce Sans"/>
                <a:sym typeface="Salesforce Sans"/>
              </a:rPr>
              <a:t>Vorgehensweise der Benutzer nach MFA-Aktivierung</a:t>
            </a:r>
          </a:p>
        </p:txBody>
      </p:sp>
      <p:sp>
        <p:nvSpPr>
          <p:cNvPr id="1225" name="Google Shape;1225;p161"/>
          <p:cNvSpPr/>
          <p:nvPr/>
        </p:nvSpPr>
        <p:spPr>
          <a:xfrm>
            <a:off x="4331368" y="3666433"/>
            <a:ext cx="320521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de-DE" sz="1500" dirty="0">
                <a:solidFill>
                  <a:srgbClr val="FFFFFF"/>
                </a:solidFill>
                <a:latin typeface="Salesforce Sans"/>
                <a:ea typeface="Salesforce Sans"/>
                <a:cs typeface="Salesforce Sans"/>
                <a:sym typeface="Salesforce Sans"/>
              </a:rPr>
              <a:t>Registrieren Sie die Methode,</a:t>
            </a:r>
            <a:br>
              <a:rPr lang="de-DE" sz="1500" dirty="0">
                <a:solidFill>
                  <a:srgbClr val="FFFFFF"/>
                </a:solidFill>
                <a:latin typeface="Salesforce Sans"/>
                <a:ea typeface="Salesforce Sans"/>
                <a:cs typeface="Salesforce Sans"/>
                <a:sym typeface="Salesforce Sans"/>
              </a:rPr>
            </a:br>
            <a:r>
              <a:rPr lang="de-DE" sz="1500" dirty="0">
                <a:solidFill>
                  <a:srgbClr val="FFFFFF"/>
                </a:solidFill>
                <a:latin typeface="Salesforce Sans"/>
                <a:ea typeface="Salesforce Sans"/>
                <a:cs typeface="Salesforce Sans"/>
                <a:sym typeface="Salesforce Sans"/>
              </a:rPr>
              <a:t>um sie mit Ihrem Salesforce-Account zu verbinden.</a:t>
            </a:r>
          </a:p>
        </p:txBody>
      </p:sp>
      <p:sp>
        <p:nvSpPr>
          <p:cNvPr id="1227" name="Google Shape;1227;p161"/>
          <p:cNvSpPr/>
          <p:nvPr/>
        </p:nvSpPr>
        <p:spPr>
          <a:xfrm>
            <a:off x="8000041" y="3987758"/>
            <a:ext cx="3062628" cy="1078777"/>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de-DE" sz="1500" dirty="0">
                <a:solidFill>
                  <a:srgbClr val="FFFFFF"/>
                </a:solidFill>
                <a:latin typeface="Salesforce Sans"/>
                <a:ea typeface="Salesforce Sans"/>
                <a:cs typeface="Salesforce Sans"/>
                <a:sym typeface="Salesforce Sans"/>
              </a:rPr>
              <a:t>Verwenden Sie die Überprüfungsmethode</a:t>
            </a:r>
            <a:br>
              <a:rPr lang="de-DE" sz="1500" dirty="0">
                <a:solidFill>
                  <a:srgbClr val="FFFFFF"/>
                </a:solidFill>
                <a:latin typeface="Salesforce Sans"/>
                <a:ea typeface="Salesforce Sans"/>
                <a:cs typeface="Salesforce Sans"/>
                <a:sym typeface="Salesforce Sans"/>
              </a:rPr>
            </a:br>
            <a:r>
              <a:rPr lang="de-DE" sz="1500" dirty="0">
                <a:solidFill>
                  <a:srgbClr val="FFFFFF"/>
                </a:solidFill>
                <a:latin typeface="Salesforce Sans"/>
                <a:ea typeface="Salesforce Sans"/>
                <a:cs typeface="Salesforce Sans"/>
                <a:sym typeface="Salesforce Sans"/>
              </a:rPr>
              <a:t>bei jeder Anmeldung, um</a:t>
            </a:r>
            <a:br>
              <a:rPr lang="de-DE" sz="1500" dirty="0">
                <a:solidFill>
                  <a:srgbClr val="FFFFFF"/>
                </a:solidFill>
                <a:latin typeface="Salesforce Sans"/>
                <a:ea typeface="Salesforce Sans"/>
                <a:cs typeface="Salesforce Sans"/>
                <a:sym typeface="Salesforce Sans"/>
              </a:rPr>
            </a:br>
            <a:r>
              <a:rPr lang="de-DE" sz="1500" dirty="0">
                <a:solidFill>
                  <a:srgbClr val="FFFFFF"/>
                </a:solidFill>
                <a:latin typeface="Salesforce Sans"/>
                <a:ea typeface="Salesforce Sans"/>
                <a:cs typeface="Salesforce Sans"/>
                <a:sym typeface="Salesforce Sans"/>
              </a:rPr>
              <a:t>Ihre Identität zu überprüfen.</a:t>
            </a:r>
          </a:p>
        </p:txBody>
      </p:sp>
      <p:sp>
        <p:nvSpPr>
          <p:cNvPr id="1229" name="Google Shape;1229;p161"/>
          <p:cNvSpPr/>
          <p:nvPr/>
        </p:nvSpPr>
        <p:spPr>
          <a:xfrm>
            <a:off x="1020278" y="3442208"/>
            <a:ext cx="303195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de-DE" sz="1500" dirty="0">
                <a:solidFill>
                  <a:srgbClr val="FFFFFF"/>
                </a:solidFill>
                <a:latin typeface="Salesforce Sans"/>
                <a:ea typeface="Salesforce Sans"/>
                <a:cs typeface="Salesforce Sans"/>
                <a:sym typeface="Salesforce Sans"/>
              </a:rPr>
              <a:t>Fragen Sie eine Überprüfungsmethode ab.</a:t>
            </a:r>
          </a:p>
        </p:txBody>
      </p:sp>
      <p:grpSp>
        <p:nvGrpSpPr>
          <p:cNvPr id="1230" name="Google Shape;1230;p161"/>
          <p:cNvGrpSpPr/>
          <p:nvPr/>
        </p:nvGrpSpPr>
        <p:grpSpPr>
          <a:xfrm>
            <a:off x="1784264" y="1740746"/>
            <a:ext cx="1587934" cy="1587934"/>
            <a:chOff x="363020" y="1583820"/>
            <a:chExt cx="2442600" cy="2442600"/>
          </a:xfrm>
        </p:grpSpPr>
        <p:sp>
          <p:nvSpPr>
            <p:cNvPr id="1231" name="Google Shape;1231;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2" name="Google Shape;1232;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sz="1500" b="1">
                  <a:solidFill>
                    <a:srgbClr val="FFFFFF"/>
                  </a:solidFill>
                  <a:latin typeface="Salesforce Sans"/>
                  <a:ea typeface="Salesforce Sans"/>
                  <a:cs typeface="Salesforce Sans"/>
                  <a:sym typeface="Salesforce Sans"/>
                </a:rPr>
                <a:t>Schritt 1</a:t>
              </a:r>
            </a:p>
          </p:txBody>
        </p:sp>
      </p:grpSp>
      <p:grpSp>
        <p:nvGrpSpPr>
          <p:cNvPr id="1233" name="Google Shape;1233;p161"/>
          <p:cNvGrpSpPr/>
          <p:nvPr/>
        </p:nvGrpSpPr>
        <p:grpSpPr>
          <a:xfrm>
            <a:off x="5141879" y="1962780"/>
            <a:ext cx="1587934" cy="1587934"/>
            <a:chOff x="363020" y="1583820"/>
            <a:chExt cx="2442600" cy="2442600"/>
          </a:xfrm>
        </p:grpSpPr>
        <p:sp>
          <p:nvSpPr>
            <p:cNvPr id="1234" name="Google Shape;1234;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5" name="Google Shape;1235;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sz="1500" b="1">
                  <a:solidFill>
                    <a:srgbClr val="FFFFFF"/>
                  </a:solidFill>
                  <a:latin typeface="Salesforce Sans"/>
                  <a:ea typeface="Salesforce Sans"/>
                  <a:cs typeface="Salesforce Sans"/>
                  <a:sym typeface="Salesforce Sans"/>
                </a:rPr>
                <a:t>Schritt 2</a:t>
              </a:r>
            </a:p>
          </p:txBody>
        </p:sp>
      </p:grpSp>
      <p:grpSp>
        <p:nvGrpSpPr>
          <p:cNvPr id="1236" name="Google Shape;1236;p161"/>
          <p:cNvGrpSpPr/>
          <p:nvPr/>
        </p:nvGrpSpPr>
        <p:grpSpPr>
          <a:xfrm>
            <a:off x="8732527" y="2279851"/>
            <a:ext cx="1587934" cy="1587934"/>
            <a:chOff x="363020" y="1583820"/>
            <a:chExt cx="2442600" cy="2442600"/>
          </a:xfrm>
        </p:grpSpPr>
        <p:sp>
          <p:nvSpPr>
            <p:cNvPr id="1237" name="Google Shape;1237;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238" name="Google Shape;1238;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de-DE" sz="1500" b="1">
                  <a:solidFill>
                    <a:srgbClr val="FFFFFF"/>
                  </a:solidFill>
                  <a:latin typeface="Salesforce Sans"/>
                  <a:ea typeface="Salesforce Sans"/>
                  <a:cs typeface="Salesforce Sans"/>
                  <a:sym typeface="Salesforce Sans"/>
                </a:rPr>
                <a:t>Schritt 3</a:t>
              </a:r>
            </a:p>
          </p:txBody>
        </p:sp>
      </p:grpSp>
      <p:sp>
        <p:nvSpPr>
          <p:cNvPr id="1239" name="Google Shape;1239;p161"/>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de-DE" sz="2300">
                <a:solidFill>
                  <a:srgbClr val="205CA0"/>
                </a:solidFill>
                <a:latin typeface="Salesforce Sans"/>
                <a:ea typeface="Salesforce Sans"/>
                <a:cs typeface="Salesforce Sans"/>
                <a:sym typeface="Salesforce Sans"/>
              </a:rPr>
              <a:t>Sie müssen mindestens eine Überprüfungsmethode abfragen und registrieren.</a:t>
            </a:r>
          </a:p>
        </p:txBody>
      </p:sp>
      <p:sp>
        <p:nvSpPr>
          <p:cNvPr id="2" name="Rounded Rectangle 1">
            <a:extLst>
              <a:ext uri="{FF2B5EF4-FFF2-40B4-BE49-F238E27FC236}">
                <a16:creationId xmlns:a16="http://schemas.microsoft.com/office/drawing/2014/main" id="{3BAA9272-BE6A-FD4F-900C-715331AD285D}"/>
              </a:ext>
            </a:extLst>
          </p:cNvPr>
          <p:cNvSpPr/>
          <p:nvPr/>
        </p:nvSpPr>
        <p:spPr>
          <a:xfrm>
            <a:off x="2985139" y="5245205"/>
            <a:ext cx="5901405" cy="1527500"/>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800"/>
              <a:t>Tipp: Registrieren Sie mindestens zwei Methoden, damit Sie über eine Ersatzmethode verfügen.</a:t>
            </a:r>
          </a:p>
        </p:txBody>
      </p:sp>
    </p:spTree>
    <p:extLst>
      <p:ext uri="{BB962C8B-B14F-4D97-AF65-F5344CB8AC3E}">
        <p14:creationId xmlns:p14="http://schemas.microsoft.com/office/powerpoint/2010/main" val="2320724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p158"/>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3100" b="1">
                <a:solidFill>
                  <a:srgbClr val="205CA0"/>
                </a:solidFill>
                <a:latin typeface="Salesforce Sans"/>
                <a:ea typeface="Salesforce Sans"/>
                <a:cs typeface="Salesforce Sans"/>
                <a:sym typeface="Salesforce Sans"/>
              </a:rPr>
              <a:t>Salesforce Authenticator</a:t>
            </a:r>
          </a:p>
        </p:txBody>
      </p:sp>
      <p:sp>
        <p:nvSpPr>
          <p:cNvPr id="1180" name="Google Shape;1180;p158"/>
          <p:cNvSpPr txBox="1"/>
          <p:nvPr/>
        </p:nvSpPr>
        <p:spPr>
          <a:xfrm>
            <a:off x="577850" y="1563200"/>
            <a:ext cx="7981886"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de-DE" sz="1800" b="1" dirty="0">
                <a:solidFill>
                  <a:srgbClr val="59575C"/>
                </a:solidFill>
                <a:latin typeface="Salesforce Sans"/>
                <a:ea typeface="Salesforce Sans"/>
                <a:cs typeface="Salesforce Sans"/>
                <a:sym typeface="Salesforce Sans"/>
              </a:rPr>
              <a:t>Salesforce Authenticator </a:t>
            </a:r>
            <a:r>
              <a:rPr lang="de-DE" sz="1800" dirty="0">
                <a:solidFill>
                  <a:srgbClr val="59575C"/>
                </a:solidFill>
                <a:latin typeface="Salesforce Sans"/>
                <a:ea typeface="Salesforce Sans"/>
                <a:cs typeface="Salesforce Sans"/>
                <a:sym typeface="Salesforce Sans"/>
              </a:rPr>
              <a:t>ist eine mobile Anwendung, die mit MFA für Ihre Salesforce-Organisation oder Ihren Mandanten verwendet werden kann, um ein nahtloses Benutzererlebnis für Ihre Endbenutzer zu schaffen.</a:t>
            </a:r>
          </a:p>
          <a:p>
            <a:pPr marL="0" lvl="0" indent="0" algn="l" rtl="0">
              <a:spcBef>
                <a:spcPts val="1900"/>
              </a:spcBef>
              <a:spcAft>
                <a:spcPts val="0"/>
              </a:spcAft>
              <a:buNone/>
            </a:pPr>
            <a:r>
              <a:rPr lang="de-DE" sz="1900" b="1" dirty="0">
                <a:solidFill>
                  <a:srgbClr val="1C4587"/>
                </a:solidFill>
                <a:latin typeface="Salesforce Sans"/>
                <a:ea typeface="Salesforce Sans"/>
                <a:cs typeface="Salesforce Sans"/>
                <a:sym typeface="Salesforce Sans"/>
              </a:rPr>
              <a:t>Salesforce Authenticator informiert den Benutzer über Folgendes:</a:t>
            </a:r>
          </a:p>
          <a:p>
            <a:pPr marL="749300" lvl="0" indent="-342900" algn="l" rtl="0">
              <a:spcBef>
                <a:spcPts val="3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Welche </a:t>
            </a:r>
            <a:r>
              <a:rPr lang="de-DE" sz="1600" b="1" dirty="0">
                <a:solidFill>
                  <a:srgbClr val="59575C"/>
                </a:solidFill>
                <a:latin typeface="Salesforce Sans"/>
                <a:ea typeface="Salesforce Sans"/>
                <a:cs typeface="Salesforce Sans"/>
                <a:sym typeface="Salesforce Sans"/>
              </a:rPr>
              <a:t>Aktion</a:t>
            </a:r>
            <a:r>
              <a:rPr lang="de-DE" sz="1600" dirty="0">
                <a:solidFill>
                  <a:srgbClr val="59575C"/>
                </a:solidFill>
                <a:latin typeface="Salesforce Sans"/>
                <a:ea typeface="Salesforce Sans"/>
                <a:cs typeface="Salesforce Sans"/>
                <a:sym typeface="Salesforce Sans"/>
              </a:rPr>
              <a:t> genehmigt werden muss</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Welcher </a:t>
            </a:r>
            <a:r>
              <a:rPr lang="de-DE" sz="1600" b="1" dirty="0">
                <a:solidFill>
                  <a:srgbClr val="59575C"/>
                </a:solidFill>
                <a:latin typeface="Salesforce Sans"/>
                <a:ea typeface="Salesforce Sans"/>
                <a:cs typeface="Salesforce Sans"/>
                <a:sym typeface="Salesforce Sans"/>
              </a:rPr>
              <a:t>Benutzer</a:t>
            </a:r>
            <a:r>
              <a:rPr lang="de-DE" sz="1600" dirty="0">
                <a:solidFill>
                  <a:srgbClr val="59575C"/>
                </a:solidFill>
                <a:latin typeface="Salesforce Sans"/>
                <a:ea typeface="Salesforce Sans"/>
                <a:cs typeface="Salesforce Sans"/>
                <a:sym typeface="Salesforce Sans"/>
              </a:rPr>
              <a:t> die Aktion anfordert</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Von welchem </a:t>
            </a:r>
            <a:r>
              <a:rPr lang="de-DE" sz="1600" b="1" dirty="0">
                <a:solidFill>
                  <a:srgbClr val="59575C"/>
                </a:solidFill>
                <a:latin typeface="Salesforce Sans"/>
                <a:ea typeface="Salesforce Sans"/>
                <a:cs typeface="Salesforce Sans"/>
                <a:sym typeface="Salesforce Sans"/>
              </a:rPr>
              <a:t>Service</a:t>
            </a:r>
            <a:r>
              <a:rPr lang="de-DE" sz="1600" dirty="0">
                <a:solidFill>
                  <a:srgbClr val="59575C"/>
                </a:solidFill>
                <a:latin typeface="Salesforce Sans"/>
                <a:ea typeface="Salesforce Sans"/>
                <a:cs typeface="Salesforce Sans"/>
                <a:sym typeface="Salesforce Sans"/>
              </a:rPr>
              <a:t> die angeforderte Aktion stammt</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Welches </a:t>
            </a:r>
            <a:r>
              <a:rPr lang="de-DE" sz="1600" b="1" dirty="0">
                <a:solidFill>
                  <a:srgbClr val="59575C"/>
                </a:solidFill>
                <a:latin typeface="Salesforce Sans"/>
                <a:ea typeface="Salesforce Sans"/>
                <a:cs typeface="Salesforce Sans"/>
                <a:sym typeface="Salesforce Sans"/>
              </a:rPr>
              <a:t>Gerät</a:t>
            </a:r>
            <a:r>
              <a:rPr lang="de-DE" sz="1600" dirty="0">
                <a:solidFill>
                  <a:srgbClr val="59575C"/>
                </a:solidFill>
                <a:latin typeface="Salesforce Sans"/>
                <a:ea typeface="Salesforce Sans"/>
                <a:cs typeface="Salesforce Sans"/>
                <a:sym typeface="Salesforce Sans"/>
              </a:rPr>
              <a:t> der Benutzer verwendet</a:t>
            </a:r>
          </a:p>
          <a:p>
            <a:pPr marL="749300" lvl="0" indent="-342900" algn="l" rtl="0">
              <a:spcBef>
                <a:spcPts val="1100"/>
              </a:spcBef>
              <a:spcAft>
                <a:spcPts val="0"/>
              </a:spcAft>
              <a:buClr>
                <a:srgbClr val="7F7F7F"/>
              </a:buClr>
              <a:buSzPts val="1600"/>
              <a:buChar char="●"/>
            </a:pPr>
            <a:r>
              <a:rPr lang="de-DE" sz="1600" dirty="0">
                <a:solidFill>
                  <a:srgbClr val="59575C"/>
                </a:solidFill>
                <a:latin typeface="Salesforce Sans"/>
                <a:ea typeface="Salesforce Sans"/>
                <a:cs typeface="Salesforce Sans"/>
                <a:sym typeface="Salesforce Sans"/>
              </a:rPr>
              <a:t>Von welchem </a:t>
            </a:r>
            <a:r>
              <a:rPr lang="de-DE" sz="1600" b="1" dirty="0">
                <a:solidFill>
                  <a:srgbClr val="59575C"/>
                </a:solidFill>
                <a:latin typeface="Salesforce Sans"/>
                <a:ea typeface="Salesforce Sans"/>
                <a:cs typeface="Salesforce Sans"/>
                <a:sym typeface="Salesforce Sans"/>
              </a:rPr>
              <a:t>Standort</a:t>
            </a:r>
            <a:r>
              <a:rPr lang="de-DE" sz="1600" dirty="0">
                <a:solidFill>
                  <a:srgbClr val="59575C"/>
                </a:solidFill>
                <a:latin typeface="Salesforce Sans"/>
                <a:ea typeface="Salesforce Sans"/>
                <a:cs typeface="Salesforce Sans"/>
                <a:sym typeface="Salesforce Sans"/>
              </a:rPr>
              <a:t> aus der Benutzer diese Anforderung genehmigen oder ablehnen würde</a:t>
            </a:r>
          </a:p>
          <a:p>
            <a:pPr marL="0" lvl="0" indent="0" algn="l" rtl="0">
              <a:spcBef>
                <a:spcPts val="1900"/>
              </a:spcBef>
              <a:spcAft>
                <a:spcPts val="0"/>
              </a:spcAft>
              <a:buNone/>
            </a:pPr>
            <a:r>
              <a:rPr lang="de-DE" sz="1800" dirty="0">
                <a:solidFill>
                  <a:srgbClr val="59575C"/>
                </a:solidFill>
                <a:latin typeface="Salesforce Sans"/>
                <a:ea typeface="Salesforce Sans"/>
                <a:cs typeface="Salesforce Sans"/>
                <a:sym typeface="Salesforce Sans"/>
              </a:rPr>
              <a:t>Mit diesen Informationen kann der Benutzer einfach auf die Schaltfläche „Genehmigen“ oder „Ablehnen“ tippen, um die Entscheidung auszuführen und die Authentifizierung als Bestandteil seines Anmeldevorgangs schnell abzuschließen.</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181" name="Google Shape;1181;p158"/>
          <p:cNvSpPr txBox="1"/>
          <p:nvPr/>
        </p:nvSpPr>
        <p:spPr>
          <a:xfrm>
            <a:off x="577850" y="1097280"/>
            <a:ext cx="7468869"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de-DE" sz="2300" dirty="0">
                <a:solidFill>
                  <a:srgbClr val="205CA0"/>
                </a:solidFill>
                <a:latin typeface="Salesforce Sans"/>
                <a:ea typeface="Salesforce Sans"/>
                <a:cs typeface="Salesforce Sans"/>
                <a:sym typeface="Salesforce Sans"/>
              </a:rPr>
              <a:t>Schnelle, reibungs- und kostenlose Authentifizierung</a:t>
            </a:r>
          </a:p>
        </p:txBody>
      </p:sp>
      <p:grpSp>
        <p:nvGrpSpPr>
          <p:cNvPr id="1182" name="Google Shape;1182;p158"/>
          <p:cNvGrpSpPr/>
          <p:nvPr/>
        </p:nvGrpSpPr>
        <p:grpSpPr>
          <a:xfrm>
            <a:off x="8164933" y="627494"/>
            <a:ext cx="3811284" cy="5938726"/>
            <a:chOff x="5836401" y="470632"/>
            <a:chExt cx="2859178" cy="4454156"/>
          </a:xfrm>
        </p:grpSpPr>
        <p:pic>
          <p:nvPicPr>
            <p:cNvPr id="1183" name="Google Shape;1183;p158"/>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184" name="Google Shape;1184;p158"/>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185" name="Google Shape;1185;p158"/>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64581"/>
            <a:ext cx="11046000" cy="553530"/>
          </a:xfrm>
        </p:spPr>
        <p:txBody>
          <a:bodyPr/>
          <a:lstStyle/>
          <a:p>
            <a:r>
              <a:rPr lang="de-DE" sz="2800" dirty="0"/>
              <a:t>Salesforce Authenticator: Registrieren der Anwendung</a:t>
            </a:r>
          </a:p>
        </p:txBody>
      </p:sp>
      <p:sp>
        <p:nvSpPr>
          <p:cNvPr id="9" name="Text Placeholder 3">
            <a:extLst>
              <a:ext uri="{FF2B5EF4-FFF2-40B4-BE49-F238E27FC236}">
                <a16:creationId xmlns:a16="http://schemas.microsoft.com/office/drawing/2014/main" id="{FD123331-CE4B-D74F-A6ED-56813521E22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de-DE">
                <a:solidFill>
                  <a:srgbClr val="C00000"/>
                </a:solidFill>
                <a:latin typeface="Times New Roman" panose="02020603050405020304" pitchFamily="18" charset="0"/>
                <a:cs typeface="Times New Roman" panose="02020603050405020304" pitchFamily="18" charset="0"/>
              </a:rPr>
              <a:t>[Auf der Salesforce Platform basierende Produkte]</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1. Installieren Sie Salesforce Authenticator auf Ihrem Mobilgerät. Die Anwendung </a:t>
            </a:r>
            <a:br>
              <a:rPr lang="de-DE" sz="1300" dirty="0"/>
            </a:br>
            <a:r>
              <a:rPr lang="de-DE" sz="1300" dirty="0"/>
              <a:t>ist im Apple App Store und </a:t>
            </a:r>
            <a:br>
              <a:rPr lang="de-DE" sz="1300" dirty="0"/>
            </a:br>
            <a:r>
              <a:rPr lang="de-DE" sz="1300" dirty="0"/>
              <a:t>in Google Play erhältlich.</a:t>
            </a:r>
          </a:p>
          <a:p>
            <a:pPr algn="ctr"/>
            <a:r>
              <a:rPr lang="de-DE" sz="1300" dirty="0"/>
              <a:t> </a:t>
            </a:r>
          </a:p>
        </p:txBody>
      </p:sp>
      <p:sp>
        <p:nvSpPr>
          <p:cNvPr id="11" name="Rectangle 10">
            <a:extLst>
              <a:ext uri="{FF2B5EF4-FFF2-40B4-BE49-F238E27FC236}">
                <a16:creationId xmlns:a16="http://schemas.microsoft.com/office/drawing/2014/main" id="{BE0EFF77-81A0-604D-8B53-6E8A51D59FB1}"/>
              </a:ext>
            </a:extLst>
          </p:cNvPr>
          <p:cNvSpPr/>
          <p:nvPr/>
        </p:nvSpPr>
        <p:spPr>
          <a:xfrm>
            <a:off x="3462006" y="1499342"/>
            <a:ext cx="2669288"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2. Melden Sie sich auf Ihrem Computer bei Ihrem Account an. Sie werden möglicherweise aufgefordert, Ihre Identität mit einem Einmal-Passcode per</a:t>
            </a:r>
            <a:br>
              <a:rPr lang="de-DE" sz="1300" dirty="0"/>
            </a:br>
            <a:r>
              <a:rPr lang="de-DE" sz="1300" dirty="0"/>
              <a:t>E-Mail oder Textnachricht zu verifizieren.</a:t>
            </a:r>
          </a:p>
          <a:p>
            <a:pPr algn="ctr"/>
            <a:r>
              <a:rPr lang="de-DE" sz="1300" dirty="0"/>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27820" y="1499342"/>
            <a:ext cx="266928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dirty="0"/>
              <a:t>3. Es erscheint automatisch der Bildschirm zur Registrierung von Salesforce Authenticator.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5"/>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sz="1300"/>
              <a:t>4. Öffnen Sie auf Ihrem Mobilgerät Salesforce Authenticator und tippen Sie auf </a:t>
            </a:r>
            <a:r>
              <a:rPr lang="de-DE" sz="1300" b="1"/>
              <a:t>Account hinzufügen</a:t>
            </a:r>
            <a:r>
              <a:rPr lang="de-DE" sz="1300"/>
              <a:t>.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6"/>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5. In der Anwendung wird eine aus zwei Wörtern bestehende Wortgruppe angezeigt.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6. Geben Sie an Ihrem Computer die Wortgruppe im Feld „Aus zwei Wörtern bestehende Wortgruppe“ ein. Klicken Sie auf </a:t>
            </a:r>
            <a:r>
              <a:rPr lang="de-DE" b="1"/>
              <a:t>Verbinden</a:t>
            </a:r>
            <a:r>
              <a:rPr lang="de-DE"/>
              <a:t>.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a:t>7. Salesforce Authenticator ist mit Ihrem Salesforce-Account verbunden. Sie werden aufgefordert, die Verbindungsdetails in der Anwendung zu bestätigen.</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de-DE" dirty="0"/>
              <a:t>8. Überprüfen Sie in Salesforce Authenticator, </a:t>
            </a:r>
            <a:br>
              <a:rPr lang="de-DE" dirty="0"/>
            </a:br>
            <a:r>
              <a:rPr lang="de-DE" dirty="0"/>
              <a:t>ob die Verbindungsdetails richtig sind, und tippen Sie dann auf </a:t>
            </a:r>
            <a:r>
              <a:rPr lang="de-DE" b="1" dirty="0"/>
              <a:t>Verbinden</a:t>
            </a:r>
            <a:r>
              <a:rPr lang="de-DE" dirty="0"/>
              <a:t>.</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2"/>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3"/>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4"/>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5"/>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de-DE" sz="2700" dirty="0"/>
              <a:t>Salesforce Authenticator: Registrieren der Anwendung </a:t>
            </a:r>
            <a:r>
              <a:rPr lang="de-DE" sz="1600" i="1" dirty="0"/>
              <a:t>(Fortsetzung)</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518</TotalTime>
  <Words>5111</Words>
  <Application>Microsoft Office PowerPoint</Application>
  <PresentationFormat>Custom</PresentationFormat>
  <Paragraphs>421</Paragraphs>
  <Slides>35</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35</vt:i4>
      </vt:variant>
    </vt:vector>
  </HeadingPairs>
  <TitlesOfParts>
    <vt:vector size="43" baseType="lpstr">
      <vt:lpstr>Times New Roman</vt:lpstr>
      <vt:lpstr>Open Sans Light</vt:lpstr>
      <vt:lpstr>Salesforce Sans</vt:lpstr>
      <vt:lpstr>Salesforce Sans Light</vt:lpstr>
      <vt:lpstr>Arial</vt:lpstr>
      <vt:lpstr>Calibri</vt:lpstr>
      <vt:lpstr>Salesforce Google Slides Corporate Template - 2019</vt:lpstr>
      <vt:lpstr>Salesforce Google Slides Corporate Template - 2019</vt:lpstr>
      <vt:lpstr>PowerPoint Presentation</vt:lpstr>
      <vt:lpstr>Multi-Faktor-Authentifizierung (MFA)</vt:lpstr>
      <vt:lpstr>Verbessern Sie die Sicherheit für Ihr Unternehmen</vt:lpstr>
      <vt:lpstr>PowerPoint Presentation</vt:lpstr>
      <vt:lpstr>PowerPoint Presentation</vt:lpstr>
      <vt:lpstr>PowerPoint Presentation</vt:lpstr>
      <vt:lpstr>PowerPoint Presentation</vt:lpstr>
      <vt:lpstr>Salesforce Authenticator: Registrieren der Anwendung</vt:lpstr>
      <vt:lpstr>Salesforce Authenticator: Registrieren der Anwendung (Fortsetzung)</vt:lpstr>
      <vt:lpstr>Salesforce Authenticator:  Registrieren der Anwendung (Fortsetzung)</vt:lpstr>
      <vt:lpstr>Salesforce Authenticator: Registrieren der Anwendung</vt:lpstr>
      <vt:lpstr>Salesforce Authenticator: Registrieren der Anwendung  (Fortsetzung)</vt:lpstr>
      <vt:lpstr>Salesforce Authenticator: Registrieren der Anwendung  (Fortsetzung)</vt:lpstr>
      <vt:lpstr>Salesforce Authenticator: Anmelden</vt:lpstr>
      <vt:lpstr>PowerPoint Presentation</vt:lpstr>
      <vt:lpstr>Authentifizierungsanwendungen von Drittanbietern: Registrieren einer Anwendung</vt:lpstr>
      <vt:lpstr>Authentifizierungsanwendungen von Drittanbietern: Registrieren einer Anwendung (Fortsetzung)</vt:lpstr>
      <vt:lpstr>Authentifizierungsanwendungen von Drittanbietern: Registrieren einer Anwendung (Fortsetzung)</vt:lpstr>
      <vt:lpstr>Authentifizierungsanwendungen von Drittanbietern: Registrieren einer Anwendung</vt:lpstr>
      <vt:lpstr>Authentifizierungsanwendungen von Drittanbietern: Registrieren einer Anwendung (Fortsetzung)</vt:lpstr>
      <vt:lpstr>Authentifizierungsanwendungen von Drittanbietern: Registrieren einer Anwendung (Fortsetzung)</vt:lpstr>
      <vt:lpstr>Authentifizierungsanwendungen von Drittanbietern: Anmelden</vt:lpstr>
      <vt:lpstr>PowerPoint Presentation</vt:lpstr>
      <vt:lpstr>Sicherheitsschlüssel: Registrieren eines Schlüssels</vt:lpstr>
      <vt:lpstr>Sicherheitsschlüssel: Registrieren eines Schlüssels (Fortsetzung)</vt:lpstr>
      <vt:lpstr>Sicherheitsschlüssel: Registrieren eines Schlüssels</vt:lpstr>
      <vt:lpstr>Sicherheitsschlüssel: Registrieren eines Schlüssels (Fortsetzung)</vt:lpstr>
      <vt:lpstr>Sicherheitsschlüssel: Anmelden</vt:lpstr>
      <vt:lpstr>Sicherheitsschlüssel: Anmelden</vt:lpstr>
      <vt:lpstr>PowerPoint Presentation</vt:lpstr>
      <vt:lpstr>Integrierte Authentifikatoren: Registrieren eines Authentifikators</vt:lpstr>
      <vt:lpstr>Integrierte Authentifikatoren: Registrieren eines Authentifikators (Fortsetzung)</vt:lpstr>
      <vt:lpstr>Integrierte Authentifikatoren: Anmelden</vt:lpstr>
      <vt:lpstr>Unterstützung und Ressourcen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dc:creator>DTP</dc:creator>
  <cp:lastModifiedBy>DTP</cp:lastModifiedBy>
  <cp:revision>199</cp:revision>
  <dcterms:modified xsi:type="dcterms:W3CDTF">2021-07-09T14:11:06Z</dcterms:modified>
</cp:coreProperties>
</file>